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nva Sans" panose="020B0604020202020204" charset="0"/>
      <p:regular r:id="rId3"/>
    </p:embeddedFont>
    <p:embeddedFont>
      <p:font typeface="Canva Sans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5284" y="2999298"/>
            <a:ext cx="6428519" cy="3456850"/>
            <a:chOff x="0" y="0"/>
            <a:chExt cx="1693108" cy="9104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3108" cy="910446"/>
            </a:xfrm>
            <a:custGeom>
              <a:avLst/>
              <a:gdLst/>
              <a:ahLst/>
              <a:cxnLst/>
              <a:rect l="l" t="t" r="r" b="b"/>
              <a:pathLst>
                <a:path w="1693108" h="910446">
                  <a:moveTo>
                    <a:pt x="0" y="0"/>
                  </a:moveTo>
                  <a:lnTo>
                    <a:pt x="1693108" y="0"/>
                  </a:lnTo>
                  <a:lnTo>
                    <a:pt x="1693108" y="910446"/>
                  </a:lnTo>
                  <a:lnTo>
                    <a:pt x="0" y="910446"/>
                  </a:ln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  <a:ln w="9525" cap="sq">
              <a:solidFill>
                <a:srgbClr val="6A6C6C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93108" cy="948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9700654" y="4520475"/>
            <a:ext cx="2721730" cy="8557867"/>
            <a:chOff x="0" y="0"/>
            <a:chExt cx="716834" cy="2253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6834" cy="2253924"/>
            </a:xfrm>
            <a:custGeom>
              <a:avLst/>
              <a:gdLst/>
              <a:ahLst/>
              <a:cxnLst/>
              <a:rect l="l" t="t" r="r" b="b"/>
              <a:pathLst>
                <a:path w="716834" h="2253924">
                  <a:moveTo>
                    <a:pt x="0" y="0"/>
                  </a:moveTo>
                  <a:lnTo>
                    <a:pt x="716834" y="0"/>
                  </a:lnTo>
                  <a:lnTo>
                    <a:pt x="716834" y="2253924"/>
                  </a:lnTo>
                  <a:lnTo>
                    <a:pt x="0" y="2253924"/>
                  </a:ln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  <a:ln w="19050" cap="sq">
              <a:solidFill>
                <a:srgbClr val="A6A6A6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16834" cy="229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5284" y="155009"/>
            <a:ext cx="17833740" cy="2699060"/>
            <a:chOff x="0" y="0"/>
            <a:chExt cx="4696952" cy="710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96952" cy="710864"/>
            </a:xfrm>
            <a:custGeom>
              <a:avLst/>
              <a:gdLst/>
              <a:ahLst/>
              <a:cxnLst/>
              <a:rect l="l" t="t" r="r" b="b"/>
              <a:pathLst>
                <a:path w="4696952" h="710864">
                  <a:moveTo>
                    <a:pt x="0" y="0"/>
                  </a:moveTo>
                  <a:lnTo>
                    <a:pt x="4696952" y="0"/>
                  </a:lnTo>
                  <a:lnTo>
                    <a:pt x="4696952" y="710864"/>
                  </a:lnTo>
                  <a:lnTo>
                    <a:pt x="0" y="710864"/>
                  </a:ln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  <a:ln w="19050" cap="sq">
              <a:solidFill>
                <a:srgbClr val="A6A6A6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696952" cy="748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72272" y="390339"/>
            <a:ext cx="1966636" cy="713321"/>
          </a:xfrm>
          <a:custGeom>
            <a:avLst/>
            <a:gdLst/>
            <a:ahLst/>
            <a:cxnLst/>
            <a:rect l="l" t="t" r="r" b="b"/>
            <a:pathLst>
              <a:path w="1966636" h="713321">
                <a:moveTo>
                  <a:pt x="0" y="0"/>
                </a:moveTo>
                <a:lnTo>
                  <a:pt x="1966636" y="0"/>
                </a:lnTo>
                <a:lnTo>
                  <a:pt x="1966636" y="713321"/>
                </a:lnTo>
                <a:lnTo>
                  <a:pt x="0" y="7133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729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2" name="Group 12"/>
          <p:cNvGrpSpPr/>
          <p:nvPr/>
        </p:nvGrpSpPr>
        <p:grpSpPr>
          <a:xfrm>
            <a:off x="6782586" y="3012264"/>
            <a:ext cx="8557867" cy="4331029"/>
            <a:chOff x="0" y="0"/>
            <a:chExt cx="2253924" cy="11406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53924" cy="1140683"/>
            </a:xfrm>
            <a:custGeom>
              <a:avLst/>
              <a:gdLst/>
              <a:ahLst/>
              <a:cxnLst/>
              <a:rect l="l" t="t" r="r" b="b"/>
              <a:pathLst>
                <a:path w="2253924" h="1140683">
                  <a:moveTo>
                    <a:pt x="0" y="0"/>
                  </a:moveTo>
                  <a:lnTo>
                    <a:pt x="2253924" y="0"/>
                  </a:lnTo>
                  <a:lnTo>
                    <a:pt x="2253924" y="1140683"/>
                  </a:lnTo>
                  <a:lnTo>
                    <a:pt x="0" y="1140683"/>
                  </a:ln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  <a:ln w="19050" cap="sq">
              <a:solidFill>
                <a:srgbClr val="A6A6A6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253924" cy="1178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95284" y="6599023"/>
            <a:ext cx="6428519" cy="3561250"/>
            <a:chOff x="0" y="0"/>
            <a:chExt cx="1693108" cy="9379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93108" cy="937942"/>
            </a:xfrm>
            <a:custGeom>
              <a:avLst/>
              <a:gdLst/>
              <a:ahLst/>
              <a:cxnLst/>
              <a:rect l="l" t="t" r="r" b="b"/>
              <a:pathLst>
                <a:path w="1693108" h="937942">
                  <a:moveTo>
                    <a:pt x="0" y="0"/>
                  </a:moveTo>
                  <a:lnTo>
                    <a:pt x="1693108" y="0"/>
                  </a:lnTo>
                  <a:lnTo>
                    <a:pt x="1693108" y="937942"/>
                  </a:lnTo>
                  <a:lnTo>
                    <a:pt x="0" y="937942"/>
                  </a:ln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  <a:ln w="19050" cap="sq">
              <a:solidFill>
                <a:srgbClr val="A6A6A6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693108" cy="97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0852135" y="3133560"/>
            <a:ext cx="4251259" cy="1679247"/>
          </a:xfrm>
          <a:custGeom>
            <a:avLst/>
            <a:gdLst/>
            <a:ahLst/>
            <a:cxnLst/>
            <a:rect l="l" t="t" r="r" b="b"/>
            <a:pathLst>
              <a:path w="4251259" h="1679247">
                <a:moveTo>
                  <a:pt x="0" y="0"/>
                </a:moveTo>
                <a:lnTo>
                  <a:pt x="4251259" y="0"/>
                </a:lnTo>
                <a:lnTo>
                  <a:pt x="4251259" y="1679247"/>
                </a:lnTo>
                <a:lnTo>
                  <a:pt x="0" y="1679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8145619" y="4412491"/>
            <a:ext cx="4391613" cy="2367190"/>
          </a:xfrm>
          <a:custGeom>
            <a:avLst/>
            <a:gdLst/>
            <a:ahLst/>
            <a:cxnLst/>
            <a:rect l="l" t="t" r="r" b="b"/>
            <a:pathLst>
              <a:path w="4391613" h="2367190">
                <a:moveTo>
                  <a:pt x="0" y="0"/>
                </a:moveTo>
                <a:lnTo>
                  <a:pt x="4391613" y="0"/>
                </a:lnTo>
                <a:lnTo>
                  <a:pt x="4391613" y="2367190"/>
                </a:lnTo>
                <a:lnTo>
                  <a:pt x="0" y="23671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687" t="-17126" r="-21831" b="-3614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11399502" y="4688332"/>
            <a:ext cx="3891779" cy="1537253"/>
          </a:xfrm>
          <a:custGeom>
            <a:avLst/>
            <a:gdLst/>
            <a:ahLst/>
            <a:cxnLst/>
            <a:rect l="l" t="t" r="r" b="b"/>
            <a:pathLst>
              <a:path w="3891779" h="1537253">
                <a:moveTo>
                  <a:pt x="0" y="0"/>
                </a:moveTo>
                <a:lnTo>
                  <a:pt x="3891779" y="0"/>
                </a:lnTo>
                <a:lnTo>
                  <a:pt x="3891779" y="1537253"/>
                </a:lnTo>
                <a:lnTo>
                  <a:pt x="0" y="15372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/>
          <p:nvPr/>
        </p:nvSpPr>
        <p:spPr>
          <a:xfrm>
            <a:off x="6993254" y="7473202"/>
            <a:ext cx="3431621" cy="2282705"/>
          </a:xfrm>
          <a:custGeom>
            <a:avLst/>
            <a:gdLst/>
            <a:ahLst/>
            <a:cxnLst/>
            <a:rect l="l" t="t" r="r" b="b"/>
            <a:pathLst>
              <a:path w="3431621" h="2282705">
                <a:moveTo>
                  <a:pt x="0" y="0"/>
                </a:moveTo>
                <a:lnTo>
                  <a:pt x="3431620" y="0"/>
                </a:lnTo>
                <a:lnTo>
                  <a:pt x="3431620" y="2282705"/>
                </a:lnTo>
                <a:lnTo>
                  <a:pt x="0" y="22827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4623" r="-207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2" name="Group 22"/>
          <p:cNvGrpSpPr/>
          <p:nvPr/>
        </p:nvGrpSpPr>
        <p:grpSpPr>
          <a:xfrm rot="-10800000">
            <a:off x="15514182" y="2999298"/>
            <a:ext cx="2514842" cy="7160976"/>
            <a:chOff x="0" y="0"/>
            <a:chExt cx="662345" cy="18860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62345" cy="1886018"/>
            </a:xfrm>
            <a:custGeom>
              <a:avLst/>
              <a:gdLst/>
              <a:ahLst/>
              <a:cxnLst/>
              <a:rect l="l" t="t" r="r" b="b"/>
              <a:pathLst>
                <a:path w="662345" h="1886018">
                  <a:moveTo>
                    <a:pt x="0" y="0"/>
                  </a:moveTo>
                  <a:lnTo>
                    <a:pt x="662345" y="0"/>
                  </a:lnTo>
                  <a:lnTo>
                    <a:pt x="662345" y="1886018"/>
                  </a:lnTo>
                  <a:lnTo>
                    <a:pt x="0" y="1886018"/>
                  </a:ln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  <a:ln w="19050" cap="sq">
              <a:solidFill>
                <a:srgbClr val="A6A6A6">
                  <a:alpha val="4980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662345" cy="1924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5898130" y="5332422"/>
            <a:ext cx="1746946" cy="1746946"/>
          </a:xfrm>
          <a:custGeom>
            <a:avLst/>
            <a:gdLst/>
            <a:ahLst/>
            <a:cxnLst/>
            <a:rect l="l" t="t" r="r" b="b"/>
            <a:pathLst>
              <a:path w="1746946" h="1746946">
                <a:moveTo>
                  <a:pt x="0" y="0"/>
                </a:moveTo>
                <a:lnTo>
                  <a:pt x="1746946" y="0"/>
                </a:lnTo>
                <a:lnTo>
                  <a:pt x="1746946" y="1746946"/>
                </a:lnTo>
                <a:lnTo>
                  <a:pt x="0" y="174694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6" name="Group 26"/>
          <p:cNvGrpSpPr/>
          <p:nvPr/>
        </p:nvGrpSpPr>
        <p:grpSpPr>
          <a:xfrm>
            <a:off x="15607153" y="8583052"/>
            <a:ext cx="2279619" cy="416016"/>
            <a:chOff x="0" y="0"/>
            <a:chExt cx="3039492" cy="55468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99814" cy="554688"/>
            </a:xfrm>
            <a:custGeom>
              <a:avLst/>
              <a:gdLst/>
              <a:ahLst/>
              <a:cxnLst/>
              <a:rect l="l" t="t" r="r" b="b"/>
              <a:pathLst>
                <a:path w="1399814" h="554688">
                  <a:moveTo>
                    <a:pt x="0" y="0"/>
                  </a:moveTo>
                  <a:lnTo>
                    <a:pt x="1399814" y="0"/>
                  </a:lnTo>
                  <a:lnTo>
                    <a:pt x="1399814" y="554688"/>
                  </a:lnTo>
                  <a:lnTo>
                    <a:pt x="0" y="554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463718" y="0"/>
              <a:ext cx="1575774" cy="554688"/>
            </a:xfrm>
            <a:custGeom>
              <a:avLst/>
              <a:gdLst/>
              <a:ahLst/>
              <a:cxnLst/>
              <a:rect l="l" t="t" r="r" b="b"/>
              <a:pathLst>
                <a:path w="1575774" h="554688">
                  <a:moveTo>
                    <a:pt x="0" y="0"/>
                  </a:moveTo>
                  <a:lnTo>
                    <a:pt x="1575774" y="0"/>
                  </a:lnTo>
                  <a:lnTo>
                    <a:pt x="1575774" y="554688"/>
                  </a:lnTo>
                  <a:lnTo>
                    <a:pt x="0" y="554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385" t="-85936" b="-9924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656435" y="9395898"/>
            <a:ext cx="2230337" cy="360009"/>
            <a:chOff x="0" y="0"/>
            <a:chExt cx="2973783" cy="48001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80012" cy="480012"/>
            </a:xfrm>
            <a:custGeom>
              <a:avLst/>
              <a:gdLst/>
              <a:ahLst/>
              <a:cxnLst/>
              <a:rect l="l" t="t" r="r" b="b"/>
              <a:pathLst>
                <a:path w="480012" h="480012">
                  <a:moveTo>
                    <a:pt x="0" y="0"/>
                  </a:moveTo>
                  <a:lnTo>
                    <a:pt x="480012" y="0"/>
                  </a:lnTo>
                  <a:lnTo>
                    <a:pt x="480012" y="480012"/>
                  </a:lnTo>
                  <a:lnTo>
                    <a:pt x="0" y="480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02998" y="124493"/>
              <a:ext cx="2470785" cy="235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roberto.iaochite@unesp.br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5772272" y="2132837"/>
            <a:ext cx="1949549" cy="642407"/>
            <a:chOff x="0" y="0"/>
            <a:chExt cx="2599398" cy="85654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42537" cy="842537"/>
            </a:xfrm>
            <a:custGeom>
              <a:avLst/>
              <a:gdLst/>
              <a:ahLst/>
              <a:cxnLst/>
              <a:rect l="l" t="t" r="r" b="b"/>
              <a:pathLst>
                <a:path w="842537" h="842537">
                  <a:moveTo>
                    <a:pt x="0" y="0"/>
                  </a:moveTo>
                  <a:lnTo>
                    <a:pt x="842537" y="0"/>
                  </a:lnTo>
                  <a:lnTo>
                    <a:pt x="842537" y="842537"/>
                  </a:lnTo>
                  <a:lnTo>
                    <a:pt x="0" y="842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903747" y="12432"/>
              <a:ext cx="844110" cy="844110"/>
            </a:xfrm>
            <a:custGeom>
              <a:avLst/>
              <a:gdLst/>
              <a:ahLst/>
              <a:cxnLst/>
              <a:rect l="l" t="t" r="r" b="b"/>
              <a:pathLst>
                <a:path w="844110" h="844110">
                  <a:moveTo>
                    <a:pt x="0" y="0"/>
                  </a:moveTo>
                  <a:lnTo>
                    <a:pt x="844110" y="0"/>
                  </a:lnTo>
                  <a:lnTo>
                    <a:pt x="844110" y="844111"/>
                  </a:lnTo>
                  <a:lnTo>
                    <a:pt x="0" y="844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756861" y="0"/>
              <a:ext cx="842537" cy="842537"/>
            </a:xfrm>
            <a:custGeom>
              <a:avLst/>
              <a:gdLst/>
              <a:ahLst/>
              <a:cxnLst/>
              <a:rect l="l" t="t" r="r" b="b"/>
              <a:pathLst>
                <a:path w="842537" h="842537">
                  <a:moveTo>
                    <a:pt x="0" y="0"/>
                  </a:moveTo>
                  <a:lnTo>
                    <a:pt x="842537" y="0"/>
                  </a:lnTo>
                  <a:lnTo>
                    <a:pt x="842537" y="842537"/>
                  </a:lnTo>
                  <a:lnTo>
                    <a:pt x="0" y="842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" name="Freeform 36"/>
          <p:cNvSpPr/>
          <p:nvPr/>
        </p:nvSpPr>
        <p:spPr>
          <a:xfrm>
            <a:off x="15835831" y="7438543"/>
            <a:ext cx="1785276" cy="691794"/>
          </a:xfrm>
          <a:custGeom>
            <a:avLst/>
            <a:gdLst/>
            <a:ahLst/>
            <a:cxnLst/>
            <a:rect l="l" t="t" r="r" b="b"/>
            <a:pathLst>
              <a:path w="1785276" h="691794">
                <a:moveTo>
                  <a:pt x="0" y="0"/>
                </a:moveTo>
                <a:lnTo>
                  <a:pt x="1785276" y="0"/>
                </a:lnTo>
                <a:lnTo>
                  <a:pt x="1785276" y="691795"/>
                </a:lnTo>
                <a:lnTo>
                  <a:pt x="0" y="69179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15782538" y="4049397"/>
            <a:ext cx="1978130" cy="1112698"/>
          </a:xfrm>
          <a:custGeom>
            <a:avLst/>
            <a:gdLst/>
            <a:ahLst/>
            <a:cxnLst/>
            <a:rect l="l" t="t" r="r" b="b"/>
            <a:pathLst>
              <a:path w="1978130" h="1112698">
                <a:moveTo>
                  <a:pt x="0" y="0"/>
                </a:moveTo>
                <a:lnTo>
                  <a:pt x="1978130" y="0"/>
                </a:lnTo>
                <a:lnTo>
                  <a:pt x="1978130" y="1112698"/>
                </a:lnTo>
                <a:lnTo>
                  <a:pt x="0" y="111269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/>
          <p:cNvSpPr/>
          <p:nvPr/>
        </p:nvSpPr>
        <p:spPr>
          <a:xfrm>
            <a:off x="8117044" y="6779681"/>
            <a:ext cx="5029665" cy="444937"/>
          </a:xfrm>
          <a:custGeom>
            <a:avLst/>
            <a:gdLst/>
            <a:ahLst/>
            <a:cxnLst/>
            <a:rect l="l" t="t" r="r" b="b"/>
            <a:pathLst>
              <a:path w="5029665" h="444937">
                <a:moveTo>
                  <a:pt x="0" y="0"/>
                </a:moveTo>
                <a:lnTo>
                  <a:pt x="5029665" y="0"/>
                </a:lnTo>
                <a:lnTo>
                  <a:pt x="5029665" y="444937"/>
                </a:lnTo>
                <a:lnTo>
                  <a:pt x="0" y="4449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31786" t="-708207" r="-19309" b="-9917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9"/>
          <p:cNvSpPr/>
          <p:nvPr/>
        </p:nvSpPr>
        <p:spPr>
          <a:xfrm>
            <a:off x="12537232" y="6435135"/>
            <a:ext cx="2559483" cy="344546"/>
          </a:xfrm>
          <a:custGeom>
            <a:avLst/>
            <a:gdLst/>
            <a:ahLst/>
            <a:cxnLst/>
            <a:rect l="l" t="t" r="r" b="b"/>
            <a:pathLst>
              <a:path w="2559483" h="344546">
                <a:moveTo>
                  <a:pt x="0" y="0"/>
                </a:moveTo>
                <a:lnTo>
                  <a:pt x="2559483" y="0"/>
                </a:lnTo>
                <a:lnTo>
                  <a:pt x="2559483" y="344546"/>
                </a:lnTo>
                <a:lnTo>
                  <a:pt x="0" y="34454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188512" t="-1592712" r="-153031" b="-4981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TextBox 40"/>
          <p:cNvSpPr txBox="1"/>
          <p:nvPr/>
        </p:nvSpPr>
        <p:spPr>
          <a:xfrm>
            <a:off x="11213708" y="3265799"/>
            <a:ext cx="3725116" cy="132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"We trained the teachers to work with new technologies and adapt content for remote learning." — School Administrator, Brazil</a:t>
            </a:r>
          </a:p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"The community was essential in helping us adapt the schools and ensure the children could return safely." — School Administrator (Male), Mozambique</a:t>
            </a:r>
          </a:p>
          <a:p>
            <a:pPr algn="ctr">
              <a:lnSpc>
                <a:spcPts val="1540"/>
              </a:lnSpc>
            </a:pPr>
            <a:endParaRPr lang="en-US" sz="11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1705438" y="4793757"/>
            <a:ext cx="3538561" cy="113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9"/>
              </a:lnSpc>
            </a:pPr>
            <a:r>
              <a:rPr lang="en-US" sz="1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"Many families do not have access to the internet, making remote learning impossible in some areas." — Teacher (Female), Brazil</a:t>
            </a:r>
          </a:p>
          <a:p>
            <a:pPr algn="l">
              <a:lnSpc>
                <a:spcPts val="1539"/>
              </a:lnSpc>
            </a:pPr>
            <a:r>
              <a:rPr lang="en-US" sz="10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"Communication between teachers and parents was extremely difficult due to the lack of technological resources." — Teacher (Male), Portugal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74920" y="164534"/>
            <a:ext cx="15045077" cy="204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3769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ORGANISATION OF SCHOOL ENVIRONMENT ON REOPENING SCHOOLS AMIDST COVID-19: BARRIERS AND FACILITATORS</a:t>
            </a:r>
          </a:p>
          <a:p>
            <a:pPr algn="ctr">
              <a:lnSpc>
                <a:spcPts val="2726"/>
              </a:lnSpc>
            </a:pPr>
            <a:r>
              <a:rPr lang="en-US" sz="194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Roberto T. Iaochite (1), Mayara M. Matos(2), Roraima A. Costa Filho(3), Graça S. Carvalho(4), </a:t>
            </a:r>
          </a:p>
          <a:p>
            <a:pPr algn="ctr">
              <a:lnSpc>
                <a:spcPts val="2726"/>
              </a:lnSpc>
            </a:pPr>
            <a:r>
              <a:rPr lang="en-US" sz="194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Zélia Anastácio(4), Regina F. Alves(4), Manecas Azevedo(5), Leonel Oliveira(6)</a:t>
            </a:r>
          </a:p>
          <a:p>
            <a:pPr algn="r">
              <a:lnSpc>
                <a:spcPts val="2186"/>
              </a:lnSpc>
            </a:pPr>
            <a:endParaRPr lang="en-US" sz="1947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394435" y="2992217"/>
            <a:ext cx="1940600" cy="32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endParaRPr/>
          </a:p>
        </p:txBody>
      </p:sp>
      <p:sp>
        <p:nvSpPr>
          <p:cNvPr id="44" name="TextBox 44"/>
          <p:cNvSpPr txBox="1"/>
          <p:nvPr/>
        </p:nvSpPr>
        <p:spPr>
          <a:xfrm>
            <a:off x="740085" y="2211264"/>
            <a:ext cx="14714746" cy="54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(1) Sao Paulo State University, Brazil, (2) Federal University of Alfenas, Brazil, (3) Rio Claro Municipal Department of Education, Brazil</a:t>
            </a: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(4) University of Minho, Portugal, (5) University Rovuma, Mozambique, (6) University of Évora, Portugal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95284" y="3297865"/>
            <a:ext cx="6338901" cy="302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just">
              <a:lnSpc>
                <a:spcPts val="2211"/>
              </a:lnSpc>
              <a:buFont typeface="Arial"/>
              <a:buChar char="•"/>
            </a:pPr>
            <a:r>
              <a:rPr lang="en-US" sz="1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Educational Inequalities:</a:t>
            </a:r>
            <a:r>
              <a:rPr lang="en-US" sz="1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Public schools faced more barriers </a:t>
            </a:r>
          </a:p>
          <a:p>
            <a:pPr marL="302259" lvl="1" indent="-151129" algn="just">
              <a:lnSpc>
                <a:spcPts val="2211"/>
              </a:lnSpc>
              <a:buFont typeface="Arial"/>
              <a:buChar char="•"/>
            </a:pPr>
            <a:r>
              <a:rPr lang="en-US" sz="1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Barriers: </a:t>
            </a:r>
            <a:r>
              <a:rPr lang="en-US" sz="1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Inadequate infrastructure; educational inequalities </a:t>
            </a:r>
          </a:p>
          <a:p>
            <a:pPr marL="302259" lvl="1" indent="-151129" algn="just">
              <a:lnSpc>
                <a:spcPts val="2211"/>
              </a:lnSpc>
              <a:buFont typeface="Arial"/>
              <a:buChar char="•"/>
            </a:pPr>
            <a:r>
              <a:rPr lang="en-US" sz="1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Facilitators</a:t>
            </a:r>
            <a:r>
              <a:rPr lang="en-US" sz="1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Staff thoroughly prepared for new protocols; strong collaboration between education and health sectors; community engagement played a critical role; adaptation of classrooms and school spaces ensured safety.</a:t>
            </a:r>
          </a:p>
          <a:p>
            <a:pPr marL="302259" lvl="1" indent="-151129" algn="just">
              <a:lnSpc>
                <a:spcPts val="2211"/>
              </a:lnSpc>
              <a:buFont typeface="Arial"/>
              <a:buChar char="•"/>
            </a:pPr>
            <a:r>
              <a:rPr lang="en-US" sz="1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 message: </a:t>
            </a:r>
            <a:r>
              <a:rPr lang="en-US" sz="1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Collaboration in this study highlights the complex challenges and necessary strategies for safely reopening schools during a pandemic, emphasizing the critical role of thorough preparation and community engagement in addressing educational disparities during crises.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75377" y="6903187"/>
            <a:ext cx="6338901" cy="1370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11"/>
              </a:lnSpc>
            </a:pPr>
            <a:r>
              <a:rPr lang="en-US" sz="1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reopening of schools during COVID-19 had a significant global impact, affecting millions. Led by the UNESCO Chair Global Health and Education, this study focuses on organizing safe school environments in Portuguese-speaking countries, including Brazil, Portugal, and Mozambique, to ensure education continuity.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304126" y="6599023"/>
            <a:ext cx="1748314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BACKGROUND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165537" y="8235798"/>
            <a:ext cx="2025491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METHODOLOGY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58974" y="8539963"/>
            <a:ext cx="6338901" cy="1370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just">
              <a:lnSpc>
                <a:spcPts val="2211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Twelve interviews (teachers, educational managers, and health professionals)—Brazil, Portugal, and Mozambique.</a:t>
            </a:r>
          </a:p>
          <a:p>
            <a:pPr marL="302259" lvl="1" indent="-151129" algn="just">
              <a:lnSpc>
                <a:spcPts val="2211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Thematic analysis using NVivo v.22.0.</a:t>
            </a:r>
          </a:p>
          <a:p>
            <a:pPr marL="302259" lvl="1" indent="-151129" algn="just">
              <a:lnSpc>
                <a:spcPts val="2211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Protocol approved by the IRB of the University of Clermont-Auvergne no. IRB00011540-2020-65 (available at UNESCO Chair GHE).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758307" y="3031801"/>
            <a:ext cx="118276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RESULTS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80830" y="7530352"/>
            <a:ext cx="1520071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Conclusions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424874" y="7946277"/>
            <a:ext cx="4705201" cy="1777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Address educational disparities and improve infrastructure in public schools.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Enhance intersectoral work between education and health.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Prioritise</a:t>
            </a: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staff training and community engagement for future crises.</a:t>
            </a:r>
          </a:p>
          <a:p>
            <a:pPr algn="l">
              <a:lnSpc>
                <a:spcPts val="1960"/>
              </a:lnSpc>
            </a:pPr>
            <a:endParaRPr lang="en-US" sz="14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5772272" y="3277331"/>
            <a:ext cx="2026563" cy="356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 learn more...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150654" y="2985427"/>
            <a:ext cx="2428161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 CONCLUSIONS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987497" y="7034417"/>
            <a:ext cx="2297194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Figure 1. Facilitators and barriers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002779" y="9745574"/>
            <a:ext cx="1924728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Figure 2. Intersectoral work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566653" y="4499897"/>
            <a:ext cx="1890168" cy="16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4"/>
              </a:lnSpc>
            </a:pPr>
            <a:r>
              <a:rPr lang="en-US" sz="99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Adaptation of space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681330" y="4821421"/>
            <a:ext cx="1890168" cy="16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4"/>
              </a:lnSpc>
            </a:pPr>
            <a:r>
              <a:rPr lang="en-US" sz="99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Community involvement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728955" y="5170448"/>
            <a:ext cx="1890168" cy="16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4"/>
              </a:lnSpc>
            </a:pPr>
            <a:r>
              <a:rPr lang="en-US" sz="99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Intersector collaboration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6623803" y="5539935"/>
            <a:ext cx="1890168" cy="16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4"/>
              </a:lnSpc>
            </a:pPr>
            <a:r>
              <a:rPr lang="en-US" sz="99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Preparation / Training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534185" y="5892409"/>
            <a:ext cx="1890168" cy="16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4"/>
              </a:lnSpc>
            </a:pPr>
            <a:r>
              <a:rPr lang="en-US" sz="99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Parents-teacher gaps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566653" y="6216307"/>
            <a:ext cx="1890168" cy="16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4"/>
              </a:lnSpc>
            </a:pPr>
            <a:r>
              <a:rPr lang="en-US" sz="99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Lack of infrastructure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728955" y="6579973"/>
            <a:ext cx="1890168" cy="16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4"/>
              </a:lnSpc>
            </a:pPr>
            <a:r>
              <a:rPr lang="en-US" sz="99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Educational infrastructure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473</Words>
  <Application>Microsoft Office PowerPoint</Application>
  <PresentationFormat>Personalizar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Canva Sans Bold</vt:lpstr>
      <vt:lpstr>Canva Sans</vt:lpstr>
      <vt:lpstr>Arial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of School Environment on Reopening Schools Amidst COVID-19: Barriers and Facilitators</dc:title>
  <dc:creator>RobertoTadeu Iaochite</dc:creator>
  <cp:lastModifiedBy>RobertoTadeu Iaochite</cp:lastModifiedBy>
  <cp:revision>2</cp:revision>
  <dcterms:created xsi:type="dcterms:W3CDTF">2006-08-16T00:00:00Z</dcterms:created>
  <dcterms:modified xsi:type="dcterms:W3CDTF">2024-11-12T11:26:01Z</dcterms:modified>
  <dc:identifier>DAGTRd0IdTg</dc:identifier>
</cp:coreProperties>
</file>