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2"/>
  </p:notesMasterIdLst>
  <p:handoutMasterIdLst>
    <p:handoutMasterId r:id="rId33"/>
  </p:handoutMasterIdLst>
  <p:sldIdLst>
    <p:sldId id="5792" r:id="rId2"/>
    <p:sldId id="3533" r:id="rId3"/>
    <p:sldId id="3499" r:id="rId4"/>
    <p:sldId id="5747" r:id="rId5"/>
    <p:sldId id="1647" r:id="rId6"/>
    <p:sldId id="3511" r:id="rId7"/>
    <p:sldId id="3512" r:id="rId8"/>
    <p:sldId id="5751" r:id="rId9"/>
    <p:sldId id="5783" r:id="rId10"/>
    <p:sldId id="5778" r:id="rId11"/>
    <p:sldId id="5780" r:id="rId12"/>
    <p:sldId id="5784" r:id="rId13"/>
    <p:sldId id="1588" r:id="rId14"/>
    <p:sldId id="1589" r:id="rId15"/>
    <p:sldId id="5788" r:id="rId16"/>
    <p:sldId id="5785" r:id="rId17"/>
    <p:sldId id="259" r:id="rId18"/>
    <p:sldId id="5787" r:id="rId19"/>
    <p:sldId id="3484" r:id="rId20"/>
    <p:sldId id="5789" r:id="rId21"/>
    <p:sldId id="5782" r:id="rId22"/>
    <p:sldId id="5773" r:id="rId23"/>
    <p:sldId id="5748" r:id="rId24"/>
    <p:sldId id="5790" r:id="rId25"/>
    <p:sldId id="3414" r:id="rId26"/>
    <p:sldId id="3480" r:id="rId27"/>
    <p:sldId id="317" r:id="rId28"/>
    <p:sldId id="553" r:id="rId29"/>
    <p:sldId id="3494" r:id="rId30"/>
    <p:sldId id="57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de Ruiter" initials="SdR" lastIdx="1" clrIdx="0">
    <p:extLst>
      <p:ext uri="{19B8F6BF-5375-455C-9EA6-DF929625EA0E}">
        <p15:presenceInfo xmlns:p15="http://schemas.microsoft.com/office/powerpoint/2012/main" userId="c6eb3392d066f2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AFF"/>
    <a:srgbClr val="02427C"/>
    <a:srgbClr val="264378"/>
    <a:srgbClr val="D4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BF1384-3652-054C-8188-CE0E2D95A5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E7E444-C97E-984E-B7E0-B2687E87D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FDC5C-0B12-E54D-8A12-3BA8411C27EE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CCA69A-FD18-6C46-907C-0F54C38743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B49EBC-6332-8245-8CB5-BF3D4502B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71A61-4AF1-2543-8750-26D68BC1530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0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27B9D-9530-A44E-B9D3-274CB791BBC0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9977-DEAC-5241-89DF-BB6D2208E2A2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14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0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28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2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E6DCD5-4F4B-4AA7-8ED9-24A2ADC9C97A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08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&gt;"/>
          <p:cNvSpPr txBox="1">
            <a:spLocks noGrp="1"/>
          </p:cNvSpPr>
          <p:nvPr>
            <p:ph type="body" sz="quarter" idx="13"/>
          </p:nvPr>
        </p:nvSpPr>
        <p:spPr>
          <a:xfrm>
            <a:off x="11319486" y="6272229"/>
            <a:ext cx="287258" cy="3139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&gt;</a:t>
            </a:r>
          </a:p>
        </p:txBody>
      </p:sp>
      <p:sp>
        <p:nvSpPr>
          <p:cNvPr id="229" name="&lt;"/>
          <p:cNvSpPr txBox="1">
            <a:spLocks noGrp="1"/>
          </p:cNvSpPr>
          <p:nvPr>
            <p:ph type="body" sz="quarter" idx="14"/>
          </p:nvPr>
        </p:nvSpPr>
        <p:spPr>
          <a:xfrm>
            <a:off x="585984" y="6272229"/>
            <a:ext cx="287258" cy="3139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&lt;</a:t>
            </a:r>
          </a:p>
        </p:txBody>
      </p:sp>
      <p:sp>
        <p:nvSpPr>
          <p:cNvPr id="230" name="next">
            <a:hlinkClick r:id="" action="ppaction://hlinkshowjump?jump=nextslide"/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10856386" y="6321838"/>
            <a:ext cx="481222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EB8DB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next</a:t>
            </a:r>
          </a:p>
        </p:txBody>
      </p:sp>
      <p:sp>
        <p:nvSpPr>
          <p:cNvPr id="231" name="previous">
            <a:hlinkClick r:id="" action="ppaction://hlinkshowjump?jump=previousslide"/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934669" y="6295049"/>
            <a:ext cx="768608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51D9C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previous</a:t>
            </a:r>
          </a:p>
        </p:txBody>
      </p:sp>
      <p:sp>
        <p:nvSpPr>
          <p:cNvPr id="2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02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1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16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7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2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9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2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and change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change the mask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E9EC-CE35-854B-8D8F-3BEF7A7DCB88}" type="datetimeFigureOut">
              <a:rPr lang="fr-FR" smtClean="0"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29A3-B7BB-CB4D-A589-C9163DAEEA6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35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914"/>
            <a:ext cx="12192000" cy="68569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534081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What do we know about the health and well-being of </a:t>
            </a:r>
            <a:r>
              <a:rPr lang="fr-FR" sz="2400" dirty="0" err="1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education</a:t>
            </a:r>
            <a:r>
              <a:rPr lang="fr-FR" sz="2400" dirty="0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 personnel worldwide? </a:t>
            </a:r>
          </a:p>
          <a:p>
            <a:pPr algn="ctr"/>
            <a:endParaRPr lang="fr-FR" dirty="0">
              <a:solidFill>
                <a:srgbClr val="373BDF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There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is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no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well-being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without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well-doing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77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>
                <a:solidFill>
                  <a:schemeClr val="bg1"/>
                </a:solidFill>
                <a:latin typeface="Montserrat Medium" charset="0"/>
              </a:rPr>
              <a:t>Where are the 69 million missing education professionals?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A41C4BC-6AB2-7C68-EC6C-8D95A906ADA0}"/>
              </a:ext>
            </a:extLst>
          </p:cNvPr>
          <p:cNvSpPr txBox="1"/>
          <p:nvPr/>
        </p:nvSpPr>
        <p:spPr>
          <a:xfrm>
            <a:off x="107093" y="1808212"/>
            <a:ext cx="357522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dirty="0">
                <a:latin typeface="Montserrat" pitchFamily="2" charset="77"/>
              </a:rPr>
              <a:t>The total number of teachers rose from 62 million to 94 million between 2000 and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200" dirty="0">
                <a:latin typeface="Montserrat" pitchFamily="2" charset="77"/>
              </a:rPr>
              <a:t>69 million teachers needed to achieve universal primary and secondary education by 2030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93C0AD-0872-C80D-4104-BC6B951C1453}"/>
              </a:ext>
            </a:extLst>
          </p:cNvPr>
          <p:cNvSpPr txBox="1"/>
          <p:nvPr/>
        </p:nvSpPr>
        <p:spPr>
          <a:xfrm>
            <a:off x="4127157" y="1818132"/>
            <a:ext cx="79577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Montserrat" pitchFamily="2" charset="77"/>
              </a:rPr>
              <a:t>A challenge in terms of attractiveness: 13% of teachers in primary schools are under 30, compared with 11% and 8% respectively in secondary schools.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27523C-633C-199D-3807-65CF7DC7366A}"/>
              </a:ext>
            </a:extLst>
          </p:cNvPr>
          <p:cNvSpPr txBox="1"/>
          <p:nvPr/>
        </p:nvSpPr>
        <p:spPr>
          <a:xfrm>
            <a:off x="6882710" y="5588533"/>
            <a:ext cx="455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OECD 2017, UNESCO 2020, </a:t>
            </a:r>
            <a:r>
              <a:rPr lang="fr-F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Tsai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 2022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EFE7C6-BD65-97A7-481A-DB37EFD3145F}"/>
              </a:ext>
            </a:extLst>
          </p:cNvPr>
          <p:cNvSpPr txBox="1"/>
          <p:nvPr/>
        </p:nvSpPr>
        <p:spPr>
          <a:xfrm>
            <a:off x="4035511" y="4060478"/>
            <a:ext cx="7869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effectLst/>
                <a:latin typeface="Montserrat" pitchFamily="2" charset="77"/>
              </a:rPr>
              <a:t>A challenge </a:t>
            </a:r>
            <a:r>
              <a:rPr lang="fr-FR" sz="2200" dirty="0">
                <a:latin typeface="Montserrat" pitchFamily="2" charset="77"/>
              </a:rPr>
              <a:t>in the second half of the career: as they get older, professionals become more experienced but face difficulties due to the changes associated with advancing age.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CB2B1C-BD23-7CD7-FB4A-0652327C9CD2}"/>
              </a:ext>
            </a:extLst>
          </p:cNvPr>
          <p:cNvSpPr txBox="1"/>
          <p:nvPr/>
        </p:nvSpPr>
        <p:spPr>
          <a:xfrm>
            <a:off x="4035511" y="2920226"/>
            <a:ext cx="78691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Montserrat" pitchFamily="2" charset="77"/>
              </a:rPr>
              <a:t>A retention challenge: between 2015 and 2022, attrition rates among primary school teachers doubled from 4.6% to 9%. </a:t>
            </a:r>
          </a:p>
        </p:txBody>
      </p:sp>
    </p:spTree>
    <p:extLst>
      <p:ext uri="{BB962C8B-B14F-4D97-AF65-F5344CB8AC3E}">
        <p14:creationId xmlns:p14="http://schemas.microsoft.com/office/powerpoint/2010/main" val="3089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dirty="0">
                <a:solidFill>
                  <a:schemeClr val="bg1"/>
                </a:solidFill>
                <a:latin typeface="Montserrat Medium" charset="0"/>
              </a:rPr>
              <a:t>Where are the 69 million missing education professionals?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27523C-633C-199D-3807-65CF7DC7366A}"/>
              </a:ext>
            </a:extLst>
          </p:cNvPr>
          <p:cNvSpPr txBox="1"/>
          <p:nvPr/>
        </p:nvSpPr>
        <p:spPr>
          <a:xfrm>
            <a:off x="7857232" y="5656356"/>
            <a:ext cx="562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UNESCO 2023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023C4B-2A0F-BFC4-44B7-5F5FF304BF4B}"/>
              </a:ext>
            </a:extLst>
          </p:cNvPr>
          <p:cNvSpPr txBox="1"/>
          <p:nvPr/>
        </p:nvSpPr>
        <p:spPr>
          <a:xfrm>
            <a:off x="2484448" y="1887998"/>
            <a:ext cx="9707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effectLst/>
                <a:latin typeface="Montserrat" pitchFamily="2" charset="77"/>
              </a:rPr>
              <a:t>The </a:t>
            </a:r>
            <a:r>
              <a:rPr lang="fr-FR" sz="2400" b="1" dirty="0" err="1">
                <a:effectLst/>
                <a:latin typeface="Montserrat" pitchFamily="2" charset="77"/>
              </a:rPr>
              <a:t>well-being of </a:t>
            </a:r>
            <a:r>
              <a:rPr lang="fr-FR" sz="2400" b="1" dirty="0">
                <a:effectLst/>
                <a:latin typeface="Montserrat" pitchFamily="2" charset="77"/>
              </a:rPr>
              <a:t>teachers is essential to promote retention </a:t>
            </a:r>
          </a:p>
          <a:p>
            <a:r>
              <a:rPr lang="fr-FR" sz="2400" dirty="0">
                <a:effectLst/>
                <a:latin typeface="Montserrat" pitchFamily="2" charset="77"/>
              </a:rPr>
              <a:t>Poor </a:t>
            </a:r>
            <a:r>
              <a:rPr lang="fr-FR" sz="2400" dirty="0" err="1">
                <a:effectLst/>
                <a:latin typeface="Montserrat" pitchFamily="2" charset="77"/>
              </a:rPr>
              <a:t>working</a:t>
            </a:r>
            <a:r>
              <a:rPr lang="fr-FR" sz="2400" dirty="0">
                <a:effectLst/>
                <a:latin typeface="Montserrat" pitchFamily="2" charset="77"/>
              </a:rPr>
              <a:t> conditions, </a:t>
            </a:r>
            <a:r>
              <a:rPr lang="fr-FR" sz="2400" dirty="0" err="1">
                <a:effectLst/>
                <a:latin typeface="Montserrat" pitchFamily="2" charset="77"/>
              </a:rPr>
              <a:t>combined</a:t>
            </a:r>
            <a:r>
              <a:rPr lang="fr-FR" sz="2400" dirty="0">
                <a:effectLst/>
                <a:latin typeface="Montserrat" pitchFamily="2" charset="77"/>
              </a:rPr>
              <a:t> with excessive workloads and feelings of isolation, can lead to dissatisfaction, burnout and attrition. In five English-speaking OECD countries, a clear </a:t>
            </a:r>
            <a:r>
              <a:rPr lang="fr-FR" sz="2400" dirty="0" err="1">
                <a:effectLst/>
                <a:latin typeface="Montserrat" pitchFamily="2" charset="77"/>
              </a:rPr>
              <a:t>correlation</a:t>
            </a:r>
            <a:r>
              <a:rPr lang="fr-FR" sz="2400" dirty="0">
                <a:effectLst/>
                <a:latin typeface="Montserrat" pitchFamily="2" charset="77"/>
              </a:rPr>
              <a:t> has been </a:t>
            </a:r>
            <a:r>
              <a:rPr lang="fr-FR" sz="2400" dirty="0" err="1">
                <a:effectLst/>
                <a:latin typeface="Montserrat" pitchFamily="2" charset="77"/>
              </a:rPr>
              <a:t>established</a:t>
            </a:r>
            <a:r>
              <a:rPr lang="fr-FR" sz="2400" dirty="0">
                <a:effectLst/>
                <a:latin typeface="Montserrat" pitchFamily="2" charset="77"/>
              </a:rPr>
              <a:t> between both objective and subjective working conditions - primarily workload - and </a:t>
            </a:r>
            <a:r>
              <a:rPr lang="fr-FR" sz="2400" dirty="0" err="1">
                <a:effectLst/>
                <a:latin typeface="Montserrat" pitchFamily="2" charset="77"/>
              </a:rPr>
              <a:t>well-being</a:t>
            </a:r>
            <a:r>
              <a:rPr lang="fr-FR" sz="2400" dirty="0">
                <a:effectLst/>
                <a:latin typeface="Montserrat" pitchFamily="2" charset="77"/>
              </a:rPr>
              <a:t>. </a:t>
            </a:r>
            <a:endParaRPr lang="fr-FR" sz="2400" dirty="0">
              <a:latin typeface="Montserrat" pitchFamily="2" charset="77"/>
            </a:endParaRPr>
          </a:p>
        </p:txBody>
      </p:sp>
      <p:pic>
        <p:nvPicPr>
          <p:cNvPr id="7" name="Image 6" descr="Une image contenant texte, habits, Visage humain, sourire&#10;&#10;Description générée automatiquement">
            <a:extLst>
              <a:ext uri="{FF2B5EF4-FFF2-40B4-BE49-F238E27FC236}">
                <a16:creationId xmlns:a16="http://schemas.microsoft.com/office/drawing/2014/main" id="{14B810CA-0598-F95D-F55A-F8B73EB41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" y="2478818"/>
            <a:ext cx="1639502" cy="23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75969" y="411829"/>
            <a:ext cx="8229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Five ideas to share</a:t>
            </a:r>
            <a:endParaRPr lang="fr-FR" sz="5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55" y="3912435"/>
            <a:ext cx="1311411" cy="1743921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5403095" y="2067945"/>
            <a:ext cx="2043366" cy="2043366"/>
            <a:chOff x="5403095" y="2067945"/>
            <a:chExt cx="2043366" cy="204336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03095" y="2067945"/>
              <a:ext cx="2043366" cy="20433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91" y="2426033"/>
              <a:ext cx="1212691" cy="1283757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2060983" y="22353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Professions that are particularly exposed to social and environmental change.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31887" y="342896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Where are the 69 million missing education professionals?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817316" y="4891245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What contributes to the health and well-being of education professionals?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012815" y="2566408"/>
            <a:ext cx="286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There can be no well-being without doing well!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5624" y="4590385"/>
            <a:ext cx="351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Taking action for the health and well-being of education professionals: an investment!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9" y="1999661"/>
            <a:ext cx="650293" cy="10844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" y="3210902"/>
            <a:ext cx="730764" cy="10436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61" y="4660864"/>
            <a:ext cx="852135" cy="106423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7" y="2332542"/>
            <a:ext cx="852134" cy="106423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9" y="4111311"/>
            <a:ext cx="745148" cy="10642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A3DE70-86D7-B59B-6578-267A6B0371F0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4629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B6CAA43-D78A-CB9D-C588-C5DB4BAC8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821" y="1854288"/>
            <a:ext cx="5182356" cy="518235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F1AC86-84C9-E2F3-2928-674965530E31}"/>
              </a:ext>
            </a:extLst>
          </p:cNvPr>
          <p:cNvSpPr txBox="1"/>
          <p:nvPr/>
        </p:nvSpPr>
        <p:spPr>
          <a:xfrm>
            <a:off x="1439789" y="475488"/>
            <a:ext cx="931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/>
              <a:t>The determinants of health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451ED7-766C-F718-EB75-C31471DAE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317" cy="2184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89548C-CA5A-8B11-E332-67E4B21D359C}"/>
              </a:ext>
            </a:extLst>
          </p:cNvPr>
          <p:cNvSpPr txBox="1"/>
          <p:nvPr/>
        </p:nvSpPr>
        <p:spPr>
          <a:xfrm>
            <a:off x="3102054" y="178471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Determinants of the health of education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7372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828709-3177-7A46-8B64-9DF5F48E8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317" cy="2184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F04090-F218-7642-95CF-A524E94C3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26" y="5040856"/>
            <a:ext cx="1314019" cy="10839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210DFD-2232-5C4D-951D-4C1C090C03C7}"/>
              </a:ext>
            </a:extLst>
          </p:cNvPr>
          <p:cNvSpPr txBox="1"/>
          <p:nvPr/>
        </p:nvSpPr>
        <p:spPr>
          <a:xfrm>
            <a:off x="2622945" y="5373243"/>
            <a:ext cx="944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3A5ADD"/>
                </a:solidFill>
                <a:latin typeface="Montserrat SemiBold" pitchFamily="2" charset="77"/>
              </a:rPr>
              <a:t>Living and working conditions are at the heart of what determines health, while the health care system accounts for less than 20% of health determinants.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E6B5ED7-CB05-DB4E-937D-818F58AB2C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89" y="2184001"/>
            <a:ext cx="2372495" cy="27045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CE3185-095F-531D-1FBB-343BBF6C3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09" y="1937021"/>
            <a:ext cx="6085205" cy="3198495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1819879-D785-1877-5670-AB0EB99EAD30}"/>
              </a:ext>
            </a:extLst>
          </p:cNvPr>
          <p:cNvSpPr/>
          <p:nvPr/>
        </p:nvSpPr>
        <p:spPr>
          <a:xfrm>
            <a:off x="6376086" y="2471350"/>
            <a:ext cx="2211860" cy="704335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28DD0B7-9E53-7FB9-EE63-38568B463906}"/>
              </a:ext>
            </a:extLst>
          </p:cNvPr>
          <p:cNvSpPr txBox="1"/>
          <p:nvPr/>
        </p:nvSpPr>
        <p:spPr>
          <a:xfrm>
            <a:off x="3102054" y="178471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Determinants of the health of education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0336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28652F-6284-CF3E-FE4E-0F162294DBBE}"/>
              </a:ext>
            </a:extLst>
          </p:cNvPr>
          <p:cNvSpPr txBox="1"/>
          <p:nvPr/>
        </p:nvSpPr>
        <p:spPr>
          <a:xfrm>
            <a:off x="7019862" y="3555367"/>
            <a:ext cx="479404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Access to prevention and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health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care services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7CB39B-5C9F-86F4-6F42-34F04F99D813}"/>
              </a:ext>
            </a:extLst>
          </p:cNvPr>
          <p:cNvSpPr txBox="1"/>
          <p:nvPr/>
        </p:nvSpPr>
        <p:spPr>
          <a:xfrm>
            <a:off x="778895" y="3555367"/>
            <a:ext cx="439324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Capacity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building initiatives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BA55D6D-9C9E-9068-7568-775EB32FD40C}"/>
              </a:ext>
            </a:extLst>
          </p:cNvPr>
          <p:cNvSpPr txBox="1"/>
          <p:nvPr/>
        </p:nvSpPr>
        <p:spPr>
          <a:xfrm>
            <a:off x="2201457" y="1862725"/>
            <a:ext cx="798306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An environment and working conditions conducive to health and well-being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C0A9A3-BF23-4BB4-56CD-83F1FD954E5F}"/>
              </a:ext>
            </a:extLst>
          </p:cNvPr>
          <p:cNvSpPr txBox="1"/>
          <p:nvPr/>
        </p:nvSpPr>
        <p:spPr>
          <a:xfrm>
            <a:off x="3088387" y="18966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Taking action for the health of education professionals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71426F-4D16-65D2-091D-7A58A9E9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C14CBA-5D86-F006-EEC2-28E8DD5B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25A847-C020-116D-2A45-F6A69FF1D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93EB23-8BB1-0A84-C691-1A4B2F2D7513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347806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75969" y="411829"/>
            <a:ext cx="8229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Five ideas to share</a:t>
            </a:r>
            <a:endParaRPr lang="fr-FR" sz="5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55" y="3912435"/>
            <a:ext cx="1311411" cy="1743921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5403095" y="2067945"/>
            <a:ext cx="2043366" cy="2043366"/>
            <a:chOff x="5403095" y="2067945"/>
            <a:chExt cx="2043366" cy="204336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03095" y="2067945"/>
              <a:ext cx="2043366" cy="20433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91" y="2426033"/>
              <a:ext cx="1212691" cy="1283757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2060983" y="22353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Professions that are particularly exposed to social and environmental change.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31887" y="342896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Where are the 69 million missing education professionals?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23193" y="4854798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What contributes to the health and well-being of education professionals?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012815" y="2566408"/>
            <a:ext cx="286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There can be no well-being without doing well!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5624" y="4590385"/>
            <a:ext cx="351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Taking action for the health and well-being of education professionals: an investment!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9" y="1999661"/>
            <a:ext cx="650293" cy="10844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" y="3210902"/>
            <a:ext cx="730764" cy="10436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38" y="4624417"/>
            <a:ext cx="852135" cy="106423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7" y="2332542"/>
            <a:ext cx="852134" cy="106423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9" y="4111311"/>
            <a:ext cx="745148" cy="10642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A3DE70-86D7-B59B-6578-267A6B0371F0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32076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856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31724" y="508067"/>
            <a:ext cx="1064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There </a:t>
            </a:r>
            <a:r>
              <a:rPr lang="fr-FR" sz="3200" dirty="0" err="1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is</a:t>
            </a:r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 no </a:t>
            </a:r>
            <a:r>
              <a:rPr lang="fr-FR" sz="3200" dirty="0" err="1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well-being</a:t>
            </a:r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without</a:t>
            </a:r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well-doing</a:t>
            </a:r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!</a:t>
            </a:r>
            <a:endParaRPr lang="fr-FR" sz="3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FE50D920-C55B-9D0E-5526-854B6876009A}"/>
              </a:ext>
            </a:extLst>
          </p:cNvPr>
          <p:cNvGrpSpPr>
            <a:grpSpLocks/>
          </p:cNvGrpSpPr>
          <p:nvPr/>
        </p:nvGrpSpPr>
        <p:grpSpPr bwMode="auto">
          <a:xfrm>
            <a:off x="2222427" y="1793681"/>
            <a:ext cx="3097212" cy="3087688"/>
            <a:chOff x="476" y="2169"/>
            <a:chExt cx="1951" cy="1945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F07D324-A084-78E8-D186-71F74FAA3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" y="2169"/>
              <a:ext cx="133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800" dirty="0">
                  <a:latin typeface="Montserrat" pitchFamily="2" charset="77"/>
                </a:rPr>
                <a:t>Millefeuille</a:t>
              </a:r>
            </a:p>
          </p:txBody>
        </p:sp>
        <p:pic>
          <p:nvPicPr>
            <p:cNvPr id="9" name="Picture 5" descr="patisserie_millefeuille1">
              <a:extLst>
                <a:ext uri="{FF2B5EF4-FFF2-40B4-BE49-F238E27FC236}">
                  <a16:creationId xmlns:a16="http://schemas.microsoft.com/office/drawing/2014/main" id="{464BF5A4-1CF5-FF16-9B2B-ADF1F3DE0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78"/>
              <a:ext cx="1951" cy="1636"/>
            </a:xfrm>
            <a:prstGeom prst="rect">
              <a:avLst/>
            </a:prstGeom>
            <a:noFill/>
            <a:ln>
              <a:noFill/>
            </a:ln>
            <a:effectLst>
              <a:softEdge rad="408821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99C38B12-F443-C64F-F8ED-0DD211194775}"/>
              </a:ext>
            </a:extLst>
          </p:cNvPr>
          <p:cNvGrpSpPr>
            <a:grpSpLocks/>
          </p:cNvGrpSpPr>
          <p:nvPr/>
        </p:nvGrpSpPr>
        <p:grpSpPr bwMode="auto">
          <a:xfrm>
            <a:off x="6322643" y="1780442"/>
            <a:ext cx="3551237" cy="3094038"/>
            <a:chOff x="3152" y="2218"/>
            <a:chExt cx="2237" cy="1949"/>
          </a:xfrm>
        </p:grpSpPr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id="{4C909F35-5E96-3E34-1230-B800091D7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" y="2218"/>
              <a:ext cx="14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2800" dirty="0">
                  <a:latin typeface="Montserrat" pitchFamily="2" charset="77"/>
                </a:rPr>
                <a:t>Mayonnaise</a:t>
              </a:r>
            </a:p>
          </p:txBody>
        </p:sp>
        <p:pic>
          <p:nvPicPr>
            <p:cNvPr id="16" name="Picture 8" descr="Mayonnaise_Baldwins">
              <a:extLst>
                <a:ext uri="{FF2B5EF4-FFF2-40B4-BE49-F238E27FC236}">
                  <a16:creationId xmlns:a16="http://schemas.microsoft.com/office/drawing/2014/main" id="{6EDC3A59-9D88-F753-2061-963EBA4D6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523"/>
              <a:ext cx="2237" cy="1644"/>
            </a:xfrm>
            <a:prstGeom prst="rect">
              <a:avLst/>
            </a:prstGeom>
            <a:noFill/>
            <a:ln>
              <a:noFill/>
            </a:ln>
            <a:effectLst>
              <a:softEdge rad="268346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610F2462-074D-66B5-0682-3B0F7FBDA2A1}"/>
              </a:ext>
            </a:extLst>
          </p:cNvPr>
          <p:cNvSpPr txBox="1"/>
          <p:nvPr/>
        </p:nvSpPr>
        <p:spPr>
          <a:xfrm>
            <a:off x="56947" y="5108618"/>
            <a:ext cx="121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Montserrat Medium" charset="0"/>
              </a:rPr>
              <a:t>The challenge of coherence, working conditions and professional identity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0BB690-55CE-B602-B68F-3A778992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0B5AC28-5675-C396-8F78-6036A6153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74D53F-EC4B-FC39-E06D-82284785A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3216641-22DA-936F-A2BE-04D2FFA964ED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18430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BA55D6D-9C9E-9068-7568-775EB32FD40C}"/>
              </a:ext>
            </a:extLst>
          </p:cNvPr>
          <p:cNvSpPr txBox="1"/>
          <p:nvPr/>
        </p:nvSpPr>
        <p:spPr>
          <a:xfrm>
            <a:off x="1962129" y="1739610"/>
            <a:ext cx="8516401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An environment and working conditions conducive to health and well-being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C0A9A3-BF23-4BB4-56CD-83F1FD954E5F}"/>
              </a:ext>
            </a:extLst>
          </p:cNvPr>
          <p:cNvSpPr txBox="1"/>
          <p:nvPr/>
        </p:nvSpPr>
        <p:spPr>
          <a:xfrm>
            <a:off x="3088387" y="18966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Taking action for the health of education professionals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71426F-4D16-65D2-091D-7A58A9E9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C14CBA-5D86-F006-EEC2-28E8DD5B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25A847-C020-116D-2A45-F6A69FF1D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93EB23-8BB1-0A84-C691-1A4B2F2D7513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pic>
        <p:nvPicPr>
          <p:cNvPr id="2" name="Image 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D9991B0-E375-CA04-2140-92A77B70EF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" y="3004511"/>
            <a:ext cx="3463342" cy="25656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18EE94-D607-8130-B2CC-7F3132E8B948}"/>
              </a:ext>
            </a:extLst>
          </p:cNvPr>
          <p:cNvSpPr txBox="1"/>
          <p:nvPr/>
        </p:nvSpPr>
        <p:spPr>
          <a:xfrm>
            <a:off x="4414064" y="2840946"/>
            <a:ext cx="7777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Montserrat Medium" charset="0"/>
              </a:rPr>
              <a:t>Workload and </a:t>
            </a:r>
            <a:r>
              <a:rPr lang="en-GB" sz="2400" dirty="0" err="1">
                <a:latin typeface="Montserrat Medium" charset="0"/>
              </a:rPr>
              <a:t>resources</a:t>
            </a:r>
            <a:endParaRPr lang="en-GB" sz="2400" dirty="0">
              <a:latin typeface="Montserrat Medium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School </a:t>
            </a:r>
            <a:r>
              <a:rPr lang="en-GB" sz="2400" dirty="0">
                <a:latin typeface="Montserrat Medium" charset="0"/>
              </a:rPr>
              <a:t>management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The school environment</a:t>
            </a:r>
            <a:endParaRPr lang="en-GB" sz="2400" dirty="0">
              <a:latin typeface="Montserrat Medium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Montserrat Medium" charset="0"/>
              </a:rPr>
              <a:t>The </a:t>
            </a:r>
            <a:r>
              <a:rPr lang="en-GB" sz="2400" dirty="0" err="1">
                <a:latin typeface="Montserrat Medium" charset="0"/>
              </a:rPr>
              <a:t>school climate</a:t>
            </a:r>
            <a:endParaRPr lang="en-GB" sz="2400" dirty="0">
              <a:latin typeface="Montserrat Medium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Access to prevention </a:t>
            </a:r>
            <a:r>
              <a:rPr lang="en-GB" sz="2400" dirty="0">
                <a:latin typeface="Montserrat Medium" charset="0"/>
              </a:rPr>
              <a:t>services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D6885B-D5AF-5F5A-58F8-F626C0405A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128" y="4491487"/>
            <a:ext cx="1314019" cy="10839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DE3F26D-E5C5-014B-EBC4-FC7F7840D92A}"/>
              </a:ext>
            </a:extLst>
          </p:cNvPr>
          <p:cNvSpPr txBox="1"/>
          <p:nvPr/>
        </p:nvSpPr>
        <p:spPr>
          <a:xfrm>
            <a:off x="5106654" y="4836509"/>
            <a:ext cx="694118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67" b="1" dirty="0">
                <a:solidFill>
                  <a:srgbClr val="3A5ADD"/>
                </a:solidFill>
                <a:latin typeface="Montserrat SemiBold" pitchFamily="2" charset="77"/>
              </a:rPr>
              <a:t>A school-wide approach to </a:t>
            </a:r>
            <a:r>
              <a:rPr lang="fr-FR" altLang="fr-FR" sz="2667" b="1" u="sng" dirty="0">
                <a:solidFill>
                  <a:srgbClr val="3A5ADD"/>
                </a:solidFill>
                <a:latin typeface="Montserrat SemiBold" pitchFamily="2" charset="77"/>
              </a:rPr>
              <a:t>health promotion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467741-994D-8063-58E5-4E3D286CA9CA}"/>
              </a:ext>
            </a:extLst>
          </p:cNvPr>
          <p:cNvSpPr txBox="1"/>
          <p:nvPr/>
        </p:nvSpPr>
        <p:spPr>
          <a:xfrm>
            <a:off x="443862" y="5651001"/>
            <a:ext cx="1395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UNESCO, 2020</a:t>
            </a:r>
          </a:p>
        </p:txBody>
      </p:sp>
    </p:spTree>
    <p:extLst>
      <p:ext uri="{BB962C8B-B14F-4D97-AF65-F5344CB8AC3E}">
        <p14:creationId xmlns:p14="http://schemas.microsoft.com/office/powerpoint/2010/main" val="4320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27CB39B-5C9F-86F4-6F42-34F04F99D813}"/>
              </a:ext>
            </a:extLst>
          </p:cNvPr>
          <p:cNvSpPr txBox="1"/>
          <p:nvPr/>
        </p:nvSpPr>
        <p:spPr>
          <a:xfrm>
            <a:off x="944974" y="1964529"/>
            <a:ext cx="1032078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Capacity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building initiatives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C0A9A3-BF23-4BB4-56CD-83F1FD954E5F}"/>
              </a:ext>
            </a:extLst>
          </p:cNvPr>
          <p:cNvSpPr txBox="1"/>
          <p:nvPr/>
        </p:nvSpPr>
        <p:spPr>
          <a:xfrm>
            <a:off x="3088387" y="18966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Taking action for the health of education professionals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71426F-4D16-65D2-091D-7A58A9E9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C14CBA-5D86-F006-EEC2-28E8DD5B5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25A847-C020-116D-2A45-F6A69FF1D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93EB23-8BB1-0A84-C691-1A4B2F2D7513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65C0A58-DBD7-3C8B-C7CD-2C604909544B}"/>
              </a:ext>
            </a:extLst>
          </p:cNvPr>
          <p:cNvSpPr txBox="1"/>
          <p:nvPr/>
        </p:nvSpPr>
        <p:spPr>
          <a:xfrm>
            <a:off x="466664" y="2950922"/>
            <a:ext cx="5835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Montserrat Medium" charset="0"/>
              </a:rPr>
              <a:t>Training and support services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Montserrat Medium" charset="0"/>
              </a:rPr>
              <a:t>Voice, ergonomics, occupational health, conflict management, well-being, physical activity...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97635C3-CD24-8E93-EA67-5F38A776F314}"/>
              </a:ext>
            </a:extLst>
          </p:cNvPr>
          <p:cNvSpPr txBox="1"/>
          <p:nvPr/>
        </p:nvSpPr>
        <p:spPr>
          <a:xfrm>
            <a:off x="891641" y="5451998"/>
            <a:ext cx="63800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 err="1">
                <a:latin typeface="Montserrat" pitchFamily="2" charset="77"/>
              </a:rPr>
              <a:t>Lehr </a:t>
            </a:r>
            <a:r>
              <a:rPr lang="fr-FR" sz="1600" dirty="0">
                <a:latin typeface="Montserrat" pitchFamily="2" charset="77"/>
              </a:rPr>
              <a:t>et al. 2016 </a:t>
            </a:r>
            <a:r>
              <a:rPr lang="fr-FR" sz="16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Mañas Mañas</a:t>
            </a:r>
            <a:r>
              <a:rPr lang="fr-FR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, et al. 2011; </a:t>
            </a:r>
            <a:r>
              <a:rPr lang="fr-FR" sz="16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Roeser</a:t>
            </a:r>
            <a:r>
              <a:rPr lang="fr-FR" sz="1600" dirty="0">
                <a:effectLst/>
                <a:latin typeface="Montserrat" pitchFamily="2" charset="77"/>
                <a:ea typeface="Times New Roman" panose="02020603050405020304" pitchFamily="18" charset="0"/>
              </a:rPr>
              <a:t>, et al. 2012</a:t>
            </a:r>
            <a:endParaRPr lang="fr-FR" sz="1600" dirty="0">
              <a:latin typeface="Montserrat" pitchFamily="2" charset="77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B276514-B759-A28A-4D29-DD48886B2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3" y="2926371"/>
            <a:ext cx="4930346" cy="22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75969" y="411829"/>
            <a:ext cx="8229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Five ideas to share</a:t>
            </a:r>
            <a:endParaRPr lang="fr-FR" sz="5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55" y="3912435"/>
            <a:ext cx="1311411" cy="1743921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5403095" y="2067945"/>
            <a:ext cx="2043366" cy="2043366"/>
            <a:chOff x="5403095" y="2067945"/>
            <a:chExt cx="2043366" cy="204336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03095" y="2067945"/>
              <a:ext cx="2043366" cy="20433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91" y="2426033"/>
              <a:ext cx="1212691" cy="1283757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2060983" y="22353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Professions that are particularly exposed to social and environmental change.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31887" y="342896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Where are the 69 million missing education professionals?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641474" y="4876204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What contributes to the health and well-being of education professionals?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012815" y="2566408"/>
            <a:ext cx="286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There </a:t>
            </a:r>
            <a:r>
              <a:rPr lang="fr-FR" sz="1400" dirty="0" err="1">
                <a:latin typeface="Montserrat Medium" charset="0"/>
                <a:ea typeface="Montserrat Medium" charset="0"/>
                <a:cs typeface="Montserrat Medium" charset="0"/>
              </a:rPr>
              <a:t>is</a:t>
            </a:r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 no </a:t>
            </a:r>
            <a:r>
              <a:rPr lang="fr-FR" sz="1400" dirty="0" err="1">
                <a:latin typeface="Montserrat Medium" charset="0"/>
                <a:ea typeface="Montserrat Medium" charset="0"/>
                <a:cs typeface="Montserrat Medium" charset="0"/>
              </a:rPr>
              <a:t>well-being</a:t>
            </a:r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1400" dirty="0" err="1">
                <a:latin typeface="Montserrat Medium" charset="0"/>
                <a:ea typeface="Montserrat Medium" charset="0"/>
                <a:cs typeface="Montserrat Medium" charset="0"/>
              </a:rPr>
              <a:t>without</a:t>
            </a:r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1400" dirty="0" err="1">
                <a:latin typeface="Montserrat Medium" charset="0"/>
                <a:ea typeface="Montserrat Medium" charset="0"/>
                <a:cs typeface="Montserrat Medium" charset="0"/>
              </a:rPr>
              <a:t>well-doing</a:t>
            </a:r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5624" y="4590385"/>
            <a:ext cx="351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Taking action for the health and well-being of education professionals: an investment!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9" y="1999661"/>
            <a:ext cx="650293" cy="10844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" y="3210902"/>
            <a:ext cx="730764" cy="10436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19" y="4645823"/>
            <a:ext cx="852135" cy="106423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7" y="2332542"/>
            <a:ext cx="852134" cy="106423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9" y="4111311"/>
            <a:ext cx="745148" cy="10642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A3DE70-86D7-B59B-6578-267A6B0371F0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11072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28652F-6284-CF3E-FE4E-0F162294DBBE}"/>
              </a:ext>
            </a:extLst>
          </p:cNvPr>
          <p:cNvSpPr txBox="1"/>
          <p:nvPr/>
        </p:nvSpPr>
        <p:spPr>
          <a:xfrm>
            <a:off x="1410269" y="1943041"/>
            <a:ext cx="913004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Access to prevention and 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health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care services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0C0A9A3-BF23-4BB4-56CD-83F1FD954E5F}"/>
              </a:ext>
            </a:extLst>
          </p:cNvPr>
          <p:cNvSpPr txBox="1"/>
          <p:nvPr/>
        </p:nvSpPr>
        <p:spPr>
          <a:xfrm>
            <a:off x="3088387" y="18966"/>
            <a:ext cx="872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Taking action for the health of education professionals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271426F-4D16-65D2-091D-7A58A9E9C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C14CBA-5D86-F006-EEC2-28E8DD5B5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525A847-C020-116D-2A45-F6A69FF1D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993EB23-8BB1-0A84-C691-1A4B2F2D7513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44E5E5-B83B-C970-E381-335BED59C4C9}"/>
              </a:ext>
            </a:extLst>
          </p:cNvPr>
          <p:cNvSpPr txBox="1"/>
          <p:nvPr/>
        </p:nvSpPr>
        <p:spPr>
          <a:xfrm>
            <a:off x="926662" y="2934250"/>
            <a:ext cx="714220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Montserrat Medium" charset="0"/>
              </a:rPr>
              <a:t>Occupational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Montserrat Medium" charset="0"/>
              </a:rPr>
              <a:t>Occupational health services: prevention of psychosocial risks and musculoskeletal disorders, support in returning to work, working with a chronic illness, etc.</a:t>
            </a:r>
          </a:p>
          <a:p>
            <a:endParaRPr lang="fr-FR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Espace réservé pour une image  10">
            <a:extLst>
              <a:ext uri="{FF2B5EF4-FFF2-40B4-BE49-F238E27FC236}">
                <a16:creationId xmlns:a16="http://schemas.microsoft.com/office/drawing/2014/main" id="{ACC400A5-DF36-303D-D8E0-64DBE57789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/>
          <a:srcRect t="390" b="63"/>
          <a:stretch/>
        </p:blipFill>
        <p:spPr>
          <a:xfrm>
            <a:off x="9156355" y="2640264"/>
            <a:ext cx="2460205" cy="323520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8A9B6E-6C9D-10CE-4D67-78211DAD4CEF}"/>
              </a:ext>
            </a:extLst>
          </p:cNvPr>
          <p:cNvSpPr txBox="1"/>
          <p:nvPr/>
        </p:nvSpPr>
        <p:spPr>
          <a:xfrm>
            <a:off x="7570048" y="5678031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MGEN 2024</a:t>
            </a:r>
          </a:p>
        </p:txBody>
      </p:sp>
    </p:spTree>
    <p:extLst>
      <p:ext uri="{BB962C8B-B14F-4D97-AF65-F5344CB8AC3E}">
        <p14:creationId xmlns:p14="http://schemas.microsoft.com/office/powerpoint/2010/main" val="342200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75969" y="411829"/>
            <a:ext cx="8229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Five ideas to share</a:t>
            </a:r>
            <a:endParaRPr lang="fr-FR" sz="5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55" y="3912435"/>
            <a:ext cx="1311411" cy="1743921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5403095" y="2067945"/>
            <a:ext cx="2043366" cy="2043366"/>
            <a:chOff x="5403095" y="2067945"/>
            <a:chExt cx="2043366" cy="204336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03095" y="2067945"/>
              <a:ext cx="2043366" cy="20433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91" y="2426033"/>
              <a:ext cx="1212691" cy="1283757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2060983" y="22353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Professions that are particularly exposed to social and environmental change.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31887" y="342896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Where are the 69 million missing education professionals?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14144" y="4829816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What contributes to the health and well-being of education professionals?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012815" y="2566408"/>
            <a:ext cx="286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There can be no well-being without doing well!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5624" y="4590385"/>
            <a:ext cx="351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 health and well-being of education professionals: an investment!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9" y="1999661"/>
            <a:ext cx="650293" cy="10844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" y="3210902"/>
            <a:ext cx="730764" cy="10436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9" y="4599435"/>
            <a:ext cx="852135" cy="106423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7" y="2332542"/>
            <a:ext cx="852134" cy="106423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9" y="4111311"/>
            <a:ext cx="745148" cy="10642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A3DE70-86D7-B59B-6578-267A6B0371F0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5517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8D3A8DE-708B-655C-7381-DB7CC450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16E01E-4F92-1F44-7461-6E86D2817232}"/>
              </a:ext>
            </a:extLst>
          </p:cNvPr>
          <p:cNvSpPr txBox="1"/>
          <p:nvPr/>
        </p:nvSpPr>
        <p:spPr>
          <a:xfrm>
            <a:off x="487830" y="2309173"/>
            <a:ext cx="68829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Montserrat Medium" charset="0"/>
              </a:rPr>
              <a:t>There is a negative association between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symptoms of teacher burnout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stress </a:t>
            </a:r>
          </a:p>
          <a:p>
            <a:r>
              <a:rPr lang="fr-FR" sz="2800" dirty="0">
                <a:latin typeface="Montserrat Medium" charset="0"/>
              </a:rPr>
              <a:t>and </a:t>
            </a:r>
            <a:r>
              <a:rPr lang="fr-FR" sz="2800" b="1" u="sng" dirty="0">
                <a:latin typeface="Montserrat Medium" charset="0"/>
              </a:rPr>
              <a:t>students' academic results</a:t>
            </a:r>
            <a:r>
              <a:rPr lang="fr-FR" sz="2800" dirty="0">
                <a:latin typeface="Montserrat Medium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06A405-1B54-4A18-A53F-94F51EAF7615}"/>
              </a:ext>
            </a:extLst>
          </p:cNvPr>
          <p:cNvSpPr txBox="1"/>
          <p:nvPr/>
        </p:nvSpPr>
        <p:spPr>
          <a:xfrm>
            <a:off x="6623221" y="5576542"/>
            <a:ext cx="405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Herman et al. 2018, </a:t>
            </a:r>
            <a:r>
              <a:rPr lang="fr-FR" dirty="0" err="1"/>
              <a:t>Klusmann </a:t>
            </a:r>
            <a:r>
              <a:rPr lang="fr-FR" dirty="0"/>
              <a:t>et al.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1E7827-F574-537B-FAF6-43B4AABAB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B19D57-2B3F-91E8-A929-21F07681207B}"/>
              </a:ext>
            </a:extLst>
          </p:cNvPr>
          <p:cNvSpPr txBox="1"/>
          <p:nvPr/>
        </p:nvSpPr>
        <p:spPr>
          <a:xfrm>
            <a:off x="2656704" y="18966"/>
            <a:ext cx="9428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The health and well-being of education professionals: an investment!</a:t>
            </a:r>
          </a:p>
          <a:p>
            <a:endParaRPr lang="fr-FR" sz="360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904213-7960-4C30-8F21-10A8964E3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F65DABA-0B73-0FD8-040E-EF44D62F4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B58B54-8EF5-DFF0-B998-0A0578E3023C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FF76DB-390E-4C09-C633-A23269F342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001" y="1998684"/>
            <a:ext cx="3270073" cy="31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3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The health and well-being of education professionals: an investment!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707199-FA79-8787-FB14-526B81814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10" y="1725180"/>
            <a:ext cx="3998261" cy="3931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05D40E-587E-FD70-E54D-C39D63A11B30}"/>
              </a:ext>
            </a:extLst>
          </p:cNvPr>
          <p:cNvSpPr txBox="1"/>
          <p:nvPr/>
        </p:nvSpPr>
        <p:spPr>
          <a:xfrm>
            <a:off x="7220140" y="5716983"/>
            <a:ext cx="6153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OpenSans"/>
              </a:rPr>
              <a:t>The Lancet Public </a:t>
            </a:r>
            <a:r>
              <a:rPr lang="fr-FR" sz="1800" dirty="0" err="1">
                <a:effectLst/>
                <a:latin typeface="OpenSans"/>
              </a:rPr>
              <a:t>Health</a:t>
            </a:r>
            <a:r>
              <a:rPr lang="fr-FR" sz="1800" dirty="0">
                <a:effectLst/>
                <a:latin typeface="OpenSans"/>
              </a:rPr>
              <a:t>, 2024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F4F995-E897-D7A1-3899-5116C2F759ED}"/>
              </a:ext>
            </a:extLst>
          </p:cNvPr>
          <p:cNvSpPr txBox="1"/>
          <p:nvPr/>
        </p:nvSpPr>
        <p:spPr>
          <a:xfrm>
            <a:off x="466664" y="2014825"/>
            <a:ext cx="58511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Education is one of the main determinants of health.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A complete education reduces the risk of mortality by 34% compared with no education at all!</a:t>
            </a:r>
          </a:p>
        </p:txBody>
      </p:sp>
    </p:spTree>
    <p:extLst>
      <p:ext uri="{BB962C8B-B14F-4D97-AF65-F5344CB8AC3E}">
        <p14:creationId xmlns:p14="http://schemas.microsoft.com/office/powerpoint/2010/main" val="288766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30264" y="228928"/>
            <a:ext cx="8969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You think education is expensive? Try ignorance!</a:t>
            </a:r>
          </a:p>
          <a:p>
            <a:endParaRPr lang="fr-FR" sz="320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AF300E-0487-DB97-3781-D9846F6B78A3}"/>
              </a:ext>
            </a:extLst>
          </p:cNvPr>
          <p:cNvSpPr txBox="1"/>
          <p:nvPr/>
        </p:nvSpPr>
        <p:spPr>
          <a:xfrm>
            <a:off x="3303374" y="1894699"/>
            <a:ext cx="888862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fr-FR" sz="2200" dirty="0" err="1">
                <a:latin typeface="Montserrat Medium" charset="0"/>
              </a:rPr>
              <a:t>According</a:t>
            </a:r>
            <a:r>
              <a:rPr lang="fr-FR" sz="2200" dirty="0">
                <a:latin typeface="Montserrat Medium" charset="0"/>
              </a:rPr>
              <a:t> to UNESCO-OECD-</a:t>
            </a:r>
            <a:r>
              <a:rPr lang="fr-FR" sz="2200" dirty="0" err="1">
                <a:latin typeface="Montserrat Medium" charset="0"/>
              </a:rPr>
              <a:t>Commonwealth’s</a:t>
            </a:r>
            <a:r>
              <a:rPr lang="fr-FR" sz="2200" dirty="0">
                <a:latin typeface="Montserrat Medium" charset="0"/>
              </a:rPr>
              <a:t> Price of Inaction report, </a:t>
            </a:r>
            <a:r>
              <a:rPr lang="fr-FR" sz="2200" dirty="0" err="1">
                <a:latin typeface="Montserrat Medium" charset="0"/>
              </a:rPr>
              <a:t>children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leaving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school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early</a:t>
            </a:r>
            <a:r>
              <a:rPr lang="fr-FR" sz="2200" dirty="0">
                <a:latin typeface="Montserrat Medium" charset="0"/>
              </a:rPr>
              <a:t> has a major impact on the </a:t>
            </a:r>
            <a:r>
              <a:rPr lang="fr-FR" sz="2200" dirty="0" err="1">
                <a:latin typeface="Montserrat Medium" charset="0"/>
              </a:rPr>
              <a:t>wellbeing</a:t>
            </a:r>
            <a:r>
              <a:rPr lang="fr-FR" sz="2200" dirty="0">
                <a:latin typeface="Montserrat Medium" charset="0"/>
              </a:rPr>
              <a:t> of </a:t>
            </a:r>
            <a:r>
              <a:rPr lang="fr-FR" sz="2200" dirty="0" err="1">
                <a:latin typeface="Montserrat Medium" charset="0"/>
              </a:rPr>
              <a:t>societies</a:t>
            </a:r>
            <a:r>
              <a:rPr lang="fr-FR" sz="2200" dirty="0">
                <a:latin typeface="Montserrat Medium" charset="0"/>
              </a:rPr>
              <a:t> as </a:t>
            </a:r>
            <a:r>
              <a:rPr lang="fr-FR" sz="2200" dirty="0" err="1">
                <a:latin typeface="Montserrat Medium" charset="0"/>
              </a:rPr>
              <a:t>well</a:t>
            </a:r>
            <a:r>
              <a:rPr lang="fr-FR" sz="2200" dirty="0">
                <a:latin typeface="Montserrat Medium" charset="0"/>
              </a:rPr>
              <a:t> as </a:t>
            </a:r>
            <a:r>
              <a:rPr lang="fr-FR" sz="2200" dirty="0" err="1">
                <a:latin typeface="Montserrat Medium" charset="0"/>
              </a:rPr>
              <a:t>economies</a:t>
            </a:r>
            <a:r>
              <a:rPr lang="fr-FR" sz="2200" dirty="0">
                <a:latin typeface="Montserrat Medium" charset="0"/>
              </a:rPr>
              <a:t>. </a:t>
            </a:r>
            <a:r>
              <a:rPr lang="fr-FR" sz="2200" dirty="0" err="1">
                <a:latin typeface="Montserrat Medium" charset="0"/>
              </a:rPr>
              <a:t>However</a:t>
            </a:r>
            <a:r>
              <a:rPr lang="fr-FR" sz="2200" dirty="0">
                <a:latin typeface="Montserrat Medium" charset="0"/>
              </a:rPr>
              <a:t>, if </a:t>
            </a:r>
            <a:r>
              <a:rPr lang="fr-FR" sz="2200" dirty="0" err="1">
                <a:latin typeface="Montserrat Medium" charset="0"/>
              </a:rPr>
              <a:t>governments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were</a:t>
            </a:r>
            <a:r>
              <a:rPr lang="fr-FR" sz="2200" dirty="0">
                <a:latin typeface="Montserrat Medium" charset="0"/>
              </a:rPr>
              <a:t> to </a:t>
            </a:r>
            <a:r>
              <a:rPr lang="fr-FR" sz="2200" dirty="0" err="1">
                <a:latin typeface="Montserrat Medium" charset="0"/>
              </a:rPr>
              <a:t>ensure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that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every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child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stayed</a:t>
            </a:r>
            <a:r>
              <a:rPr lang="fr-FR" sz="2200" dirty="0">
                <a:latin typeface="Montserrat Medium" charset="0"/>
              </a:rPr>
              <a:t> in </a:t>
            </a:r>
            <a:r>
              <a:rPr lang="fr-FR" sz="2200" dirty="0" err="1">
                <a:latin typeface="Montserrat Medium" charset="0"/>
              </a:rPr>
              <a:t>school</a:t>
            </a:r>
            <a:r>
              <a:rPr lang="fr-FR" sz="2200" dirty="0">
                <a:latin typeface="Montserrat Medium" charset="0"/>
              </a:rPr>
              <a:t> and </a:t>
            </a:r>
            <a:r>
              <a:rPr lang="fr-FR" sz="2200" dirty="0" err="1">
                <a:latin typeface="Montserrat Medium" charset="0"/>
              </a:rPr>
              <a:t>achieved</a:t>
            </a:r>
            <a:r>
              <a:rPr lang="fr-FR" sz="2200" dirty="0">
                <a:latin typeface="Montserrat Medium" charset="0"/>
              </a:rPr>
              <a:t> basic </a:t>
            </a:r>
            <a:r>
              <a:rPr lang="fr-FR" sz="2200" dirty="0" err="1">
                <a:latin typeface="Montserrat Medium" charset="0"/>
              </a:rPr>
              <a:t>skills</a:t>
            </a:r>
            <a:r>
              <a:rPr lang="fr-FR" sz="2200" dirty="0">
                <a:latin typeface="Montserrat Medium" charset="0"/>
              </a:rPr>
              <a:t>, the </a:t>
            </a:r>
            <a:r>
              <a:rPr lang="fr-FR" sz="2200" dirty="0" err="1">
                <a:latin typeface="Montserrat Medium" charset="0"/>
              </a:rPr>
              <a:t>world’s</a:t>
            </a:r>
            <a:r>
              <a:rPr lang="fr-FR" sz="2200" dirty="0">
                <a:latin typeface="Montserrat Medium" charset="0"/>
              </a:rPr>
              <a:t> GDP </a:t>
            </a:r>
            <a:r>
              <a:rPr lang="fr-FR" sz="2200" dirty="0" err="1">
                <a:latin typeface="Montserrat Medium" charset="0"/>
              </a:rPr>
              <a:t>could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increase</a:t>
            </a:r>
            <a:r>
              <a:rPr lang="fr-FR" sz="2200" dirty="0">
                <a:latin typeface="Montserrat Medium" charset="0"/>
              </a:rPr>
              <a:t> by more </a:t>
            </a:r>
            <a:r>
              <a:rPr lang="fr-FR" sz="2200" dirty="0" err="1">
                <a:latin typeface="Montserrat Medium" charset="0"/>
              </a:rPr>
              <a:t>than</a:t>
            </a:r>
            <a:r>
              <a:rPr lang="fr-FR" sz="2200" dirty="0">
                <a:latin typeface="Montserrat Medium" charset="0"/>
              </a:rPr>
              <a:t> US$6.5 trillion </a:t>
            </a:r>
            <a:r>
              <a:rPr lang="fr-FR" sz="2200" dirty="0" err="1">
                <a:latin typeface="Montserrat Medium" charset="0"/>
              </a:rPr>
              <a:t>annually</a:t>
            </a:r>
            <a:r>
              <a:rPr lang="fr-FR" sz="2200" dirty="0">
                <a:latin typeface="Montserrat Medium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fr-FR" sz="2200" dirty="0">
                <a:latin typeface="Montserrat Medium" charset="0"/>
              </a:rPr>
              <a:t>One of the keys to </a:t>
            </a:r>
            <a:r>
              <a:rPr lang="fr-FR" sz="2200" dirty="0" err="1">
                <a:latin typeface="Montserrat Medium" charset="0"/>
              </a:rPr>
              <a:t>ensuring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children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stay</a:t>
            </a:r>
            <a:r>
              <a:rPr lang="fr-FR" sz="2200" dirty="0">
                <a:latin typeface="Montserrat Medium" charset="0"/>
              </a:rPr>
              <a:t> in </a:t>
            </a:r>
            <a:r>
              <a:rPr lang="fr-FR" sz="2200" dirty="0" err="1">
                <a:latin typeface="Montserrat Medium" charset="0"/>
              </a:rPr>
              <a:t>school</a:t>
            </a:r>
            <a:r>
              <a:rPr lang="fr-FR" sz="2200" dirty="0">
                <a:latin typeface="Montserrat Medium" charset="0"/>
              </a:rPr>
              <a:t> and </a:t>
            </a:r>
            <a:r>
              <a:rPr lang="fr-FR" sz="2200" dirty="0" err="1">
                <a:latin typeface="Montserrat Medium" charset="0"/>
              </a:rPr>
              <a:t>learn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is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hiring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qualified</a:t>
            </a:r>
            <a:r>
              <a:rPr lang="fr-FR" sz="2200" dirty="0">
                <a:latin typeface="Montserrat Medium" charset="0"/>
              </a:rPr>
              <a:t>, </a:t>
            </a:r>
            <a:r>
              <a:rPr lang="fr-FR" sz="2200" dirty="0" err="1">
                <a:latin typeface="Montserrat Medium" charset="0"/>
              </a:rPr>
              <a:t>motivated</a:t>
            </a:r>
            <a:r>
              <a:rPr lang="fr-FR" sz="2200" dirty="0">
                <a:latin typeface="Montserrat Medium" charset="0"/>
              </a:rPr>
              <a:t> and diverse </a:t>
            </a:r>
            <a:r>
              <a:rPr lang="fr-FR" sz="2200" dirty="0" err="1">
                <a:latin typeface="Montserrat Medium" charset="0"/>
              </a:rPr>
              <a:t>teachers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who</a:t>
            </a:r>
            <a:r>
              <a:rPr lang="fr-FR" sz="2200" dirty="0">
                <a:latin typeface="Montserrat Medium" charset="0"/>
              </a:rPr>
              <a:t> engage all </a:t>
            </a:r>
            <a:r>
              <a:rPr lang="fr-FR" sz="2200" dirty="0" err="1">
                <a:latin typeface="Montserrat Medium" charset="0"/>
              </a:rPr>
              <a:t>students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equally</a:t>
            </a:r>
            <a:r>
              <a:rPr lang="fr-FR" sz="2200" dirty="0">
                <a:latin typeface="Montserrat Medium" charset="0"/>
              </a:rPr>
              <a:t>, and can </a:t>
            </a:r>
            <a:r>
              <a:rPr lang="fr-FR" sz="2200" dirty="0" err="1">
                <a:latin typeface="Montserrat Medium" charset="0"/>
              </a:rPr>
              <a:t>unlock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their</a:t>
            </a:r>
            <a:r>
              <a:rPr lang="fr-FR" sz="2200" dirty="0">
                <a:latin typeface="Montserrat Medium" charset="0"/>
              </a:rPr>
              <a:t> </a:t>
            </a:r>
            <a:r>
              <a:rPr lang="fr-FR" sz="2200" dirty="0" err="1">
                <a:latin typeface="Montserrat Medium" charset="0"/>
              </a:rPr>
              <a:t>potential</a:t>
            </a:r>
            <a:r>
              <a:rPr lang="fr-FR" sz="2200" dirty="0">
                <a:latin typeface="Montserrat Medium" charset="0"/>
              </a:rPr>
              <a:t>. </a:t>
            </a:r>
          </a:p>
        </p:txBody>
      </p:sp>
      <p:pic>
        <p:nvPicPr>
          <p:cNvPr id="4" name="Image 3" descr="Une image contenant texte, Visage humain, personne, capture d’écran&#10;&#10;Description générée automatiquement">
            <a:extLst>
              <a:ext uri="{FF2B5EF4-FFF2-40B4-BE49-F238E27FC236}">
                <a16:creationId xmlns:a16="http://schemas.microsoft.com/office/drawing/2014/main" id="{BF9C9809-BA3D-1329-C6F9-1E878562DC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" y="1894699"/>
            <a:ext cx="2738614" cy="384811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121E347-3F11-B95A-51D8-5BC4EBC0B67D}"/>
              </a:ext>
            </a:extLst>
          </p:cNvPr>
          <p:cNvSpPr txBox="1"/>
          <p:nvPr/>
        </p:nvSpPr>
        <p:spPr>
          <a:xfrm>
            <a:off x="8014327" y="5676550"/>
            <a:ext cx="4432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OpenSans"/>
              </a:rPr>
              <a:t>UNESCO,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062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0C8144B-FAD3-3D4B-B6FA-CD4F47F0AC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664" y="2184000"/>
            <a:ext cx="11453787" cy="447675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2133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introduction of the programme for the prevention of musculoskeletal disorders and illnesses (PAMAL) offered to pre-school </a:t>
            </a:r>
            <a:r>
              <a:rPr lang="fr-FR" sz="2133" dirty="0" err="1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fr-FR" sz="2133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personnel has led to a </a:t>
            </a:r>
            <a:r>
              <a:rPr lang="fr-FR" sz="2133" b="1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reduction in musculoskeletal disorders </a:t>
            </a:r>
            <a:r>
              <a:rPr lang="fr-FR" sz="2133" b="1" dirty="0" err="1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fr-FR" sz="2133" b="1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personnel and a reduction in absenteeism. </a:t>
            </a:r>
          </a:p>
          <a:p>
            <a:pPr algn="just">
              <a:lnSpc>
                <a:spcPct val="107000"/>
              </a:lnSpc>
              <a:spcAft>
                <a:spcPts val="400"/>
              </a:spcAft>
            </a:pPr>
            <a:r>
              <a:rPr lang="fr-FR" sz="2133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 addition to the benefits in terms of human resources (productivity, working conditions, attractiveness, etc.), the </a:t>
            </a:r>
            <a:r>
              <a:rPr lang="fr-FR" sz="2133" b="1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return on investment for the employer is positive: </a:t>
            </a:r>
            <a:r>
              <a:rPr lang="fr-FR" sz="2133" dirty="0"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€1 invested in training saves €3.14 in direct costs.</a:t>
            </a:r>
            <a:endParaRPr lang="fr-FR" sz="2133" b="1" dirty="0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2CD50E-D884-9444-9E18-C8D25B55B1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317" cy="2184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13D9A4-7F72-ED57-5883-62719730D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0F791C-6046-BE10-B2E2-C9B5B35EC022}"/>
              </a:ext>
            </a:extLst>
          </p:cNvPr>
          <p:cNvSpPr txBox="1"/>
          <p:nvPr/>
        </p:nvSpPr>
        <p:spPr>
          <a:xfrm>
            <a:off x="7994821" y="565635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MNT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DCFBE8-2E26-0958-D0FD-B304810F3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0ABB7D-23C5-7EBE-2671-3EE935572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0C60E5D-7CC3-3680-0FAD-5A4C04EFC804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FABBD7-58A0-F786-7CE4-242E094FFD44}"/>
              </a:ext>
            </a:extLst>
          </p:cNvPr>
          <p:cNvSpPr txBox="1">
            <a:spLocks/>
          </p:cNvSpPr>
          <p:nvPr/>
        </p:nvSpPr>
        <p:spPr>
          <a:xfrm>
            <a:off x="2939724" y="169530"/>
            <a:ext cx="9252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bg1"/>
                </a:solidFill>
              </a:rPr>
              <a:t>Cost-effectiveness and return on investment of a prevention programme</a:t>
            </a:r>
          </a:p>
        </p:txBody>
      </p:sp>
    </p:spTree>
    <p:extLst>
      <p:ext uri="{BB962C8B-B14F-4D97-AF65-F5344CB8AC3E}">
        <p14:creationId xmlns:p14="http://schemas.microsoft.com/office/powerpoint/2010/main" val="397876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413AED-4E7A-7C38-235A-202B76C1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2F8396-8EAB-F63C-32C2-679A998D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0733" cy="21856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F4CDB4-D06B-491B-0AA8-51A1A1800D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8466" y="131307"/>
            <a:ext cx="9560075" cy="1325563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Cost-effectiveness and return on investment of health promotion programmes in schools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2A2F4-0F15-0B3C-6E63-B84053FA6F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861" y="2239962"/>
            <a:ext cx="116516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The return on investment, thanks to the avoidance of direct healthcare costs associated with the treatment and management of chronic diseases, would be 824% for comprehensive programmes, 465% for multi-component interventions and 484% for interventions aimed at modifying the physical education curriculum.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7ADFF4-AE96-CE94-E617-986A1AB7D70E}"/>
              </a:ext>
            </a:extLst>
          </p:cNvPr>
          <p:cNvSpPr txBox="1"/>
          <p:nvPr/>
        </p:nvSpPr>
        <p:spPr>
          <a:xfrm>
            <a:off x="7916867" y="555498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Ekwaru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et al. 2021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E3C56D-ADA3-FD5F-5B82-F7595BA2C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0EE2FB-DC34-619E-A64E-99AD8EE22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15B25CD-C693-AF6F-5A95-98B28559127D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ED9EDFB-0ADD-62F8-536F-5C640662FD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457" y="4142909"/>
            <a:ext cx="1314019" cy="10839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026C2D4-C564-9C9E-FE3A-66926A1D44AB}"/>
              </a:ext>
            </a:extLst>
          </p:cNvPr>
          <p:cNvSpPr txBox="1"/>
          <p:nvPr/>
        </p:nvSpPr>
        <p:spPr>
          <a:xfrm>
            <a:off x="3374983" y="4487931"/>
            <a:ext cx="6941184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67" b="1" dirty="0">
                <a:solidFill>
                  <a:srgbClr val="3A5ADD"/>
                </a:solidFill>
                <a:latin typeface="Montserrat SemiBold" pitchFamily="2" charset="77"/>
              </a:rPr>
              <a:t>A school-wide approach to </a:t>
            </a:r>
            <a:r>
              <a:rPr lang="fr-FR" altLang="fr-FR" sz="2667" b="1" u="sng" dirty="0">
                <a:solidFill>
                  <a:srgbClr val="3A5ADD"/>
                </a:solidFill>
                <a:latin typeface="Montserrat SemiBold" pitchFamily="2" charset="77"/>
              </a:rPr>
              <a:t>health promotion</a:t>
            </a:r>
          </a:p>
        </p:txBody>
      </p:sp>
    </p:spTree>
    <p:extLst>
      <p:ext uri="{BB962C8B-B14F-4D97-AF65-F5344CB8AC3E}">
        <p14:creationId xmlns:p14="http://schemas.microsoft.com/office/powerpoint/2010/main" val="2129540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87C6CA0B-AD71-CD42-963F-06E4C74DDA1D}"/>
              </a:ext>
            </a:extLst>
          </p:cNvPr>
          <p:cNvSpPr txBox="1"/>
          <p:nvPr/>
        </p:nvSpPr>
        <p:spPr>
          <a:xfrm>
            <a:off x="683300" y="122863"/>
            <a:ext cx="10825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 practices that truly promote the health of all students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29390D-822A-18A0-DBF0-E1F1F78C0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1856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10" y="1669910"/>
            <a:ext cx="8557467" cy="5314951"/>
          </a:xfrm>
          <a:prstGeom prst="rect">
            <a:avLst/>
          </a:prstGeom>
          <a:effectLst>
            <a:softEdge rad="591666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2C809B0-A93F-400E-E02C-A798B0823A8D}"/>
              </a:ext>
            </a:extLst>
          </p:cNvPr>
          <p:cNvSpPr txBox="1"/>
          <p:nvPr/>
        </p:nvSpPr>
        <p:spPr>
          <a:xfrm>
            <a:off x="3044143" y="311150"/>
            <a:ext cx="855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The health and well-being of education professionals: an investment!</a:t>
            </a:r>
          </a:p>
        </p:txBody>
      </p:sp>
    </p:spTree>
    <p:extLst>
      <p:ext uri="{BB962C8B-B14F-4D97-AF65-F5344CB8AC3E}">
        <p14:creationId xmlns:p14="http://schemas.microsoft.com/office/powerpoint/2010/main" val="207147839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688F0CA-B806-CC9A-948A-8F77A4B3C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BA5250-BD28-3D38-A91D-97BAD1DB7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059DA56-ED23-FC6D-1AD3-A5932F0B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791C048-F945-2AEC-71DB-CC3E70131B2F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483027-95BF-D17D-840B-26FCB58E1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156"/>
            <a:ext cx="12210733" cy="21856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BA50B9-0536-D6B4-D5F2-F3029A272C49}"/>
              </a:ext>
            </a:extLst>
          </p:cNvPr>
          <p:cNvSpPr txBox="1"/>
          <p:nvPr/>
        </p:nvSpPr>
        <p:spPr>
          <a:xfrm>
            <a:off x="2825578" y="166431"/>
            <a:ext cx="936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Health, well-being and working conditions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73AF103-4615-3A49-90F5-EC431290BFE6}"/>
              </a:ext>
            </a:extLst>
          </p:cNvPr>
          <p:cNvGrpSpPr>
            <a:grpSpLocks/>
          </p:cNvGrpSpPr>
          <p:nvPr/>
        </p:nvGrpSpPr>
        <p:grpSpPr bwMode="auto">
          <a:xfrm>
            <a:off x="1689668" y="1336735"/>
            <a:ext cx="8404227" cy="4549603"/>
            <a:chOff x="3540235" y="2700714"/>
            <a:chExt cx="16806971" cy="9099269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160AD4F-5F86-4644-B130-A1E5DE13262C}"/>
                </a:ext>
              </a:extLst>
            </p:cNvPr>
            <p:cNvSpPr txBox="1"/>
            <p:nvPr/>
          </p:nvSpPr>
          <p:spPr>
            <a:xfrm>
              <a:off x="4438532" y="8130795"/>
              <a:ext cx="2771531" cy="11080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Prevention services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BA0175E-858C-D248-ACF9-35784379359F}"/>
                </a:ext>
              </a:extLst>
            </p:cNvPr>
            <p:cNvSpPr txBox="1"/>
            <p:nvPr/>
          </p:nvSpPr>
          <p:spPr>
            <a:xfrm>
              <a:off x="17483609" y="5141611"/>
              <a:ext cx="2755659" cy="11080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Educational practices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750A5A0-226A-014E-9B29-14C1E690EEBC}"/>
                </a:ext>
              </a:extLst>
            </p:cNvPr>
            <p:cNvSpPr txBox="1"/>
            <p:nvPr/>
          </p:nvSpPr>
          <p:spPr>
            <a:xfrm>
              <a:off x="17483609" y="7446678"/>
              <a:ext cx="2863597" cy="110800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Management practices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F3AE2D-1392-CB44-8495-E7537C47E81F}"/>
                </a:ext>
              </a:extLst>
            </p:cNvPr>
            <p:cNvSpPr txBox="1"/>
            <p:nvPr/>
          </p:nvSpPr>
          <p:spPr>
            <a:xfrm>
              <a:off x="3540235" y="6338675"/>
              <a:ext cx="3225517" cy="11080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500" b="1" dirty="0" err="1"/>
                <a:t>School</a:t>
              </a:r>
              <a:endParaRPr lang="fr-FR" sz="1500" b="1" dirty="0"/>
            </a:p>
            <a:p>
              <a:pPr algn="ctr">
                <a:defRPr/>
              </a:pPr>
              <a:r>
                <a:rPr lang="fr-FR" sz="1500" b="1" dirty="0"/>
                <a:t>management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6925240-9A86-694C-AB0A-91CC08D8680B}"/>
                </a:ext>
              </a:extLst>
            </p:cNvPr>
            <p:cNvSpPr txBox="1"/>
            <p:nvPr/>
          </p:nvSpPr>
          <p:spPr>
            <a:xfrm>
              <a:off x="7998752" y="10691979"/>
              <a:ext cx="2911217" cy="11080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Recruitment and training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9D88F26-9583-4548-BE45-B20E89ACED1F}"/>
                </a:ext>
              </a:extLst>
            </p:cNvPr>
            <p:cNvSpPr txBox="1"/>
            <p:nvPr/>
          </p:nvSpPr>
          <p:spPr>
            <a:xfrm>
              <a:off x="13008584" y="10631381"/>
              <a:ext cx="3578760" cy="110800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Professional support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5F5D59F-7A60-0742-9CB4-714485B93CE1}"/>
                </a:ext>
              </a:extLst>
            </p:cNvPr>
            <p:cNvSpPr txBox="1"/>
            <p:nvPr/>
          </p:nvSpPr>
          <p:spPr>
            <a:xfrm>
              <a:off x="7293298" y="2714678"/>
              <a:ext cx="3568387" cy="11080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Education policies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BA4EB31-9169-BE46-A5AE-13B54D9F3772}"/>
                </a:ext>
              </a:extLst>
            </p:cNvPr>
            <p:cNvSpPr txBox="1"/>
            <p:nvPr/>
          </p:nvSpPr>
          <p:spPr>
            <a:xfrm>
              <a:off x="12776050" y="2700714"/>
              <a:ext cx="3466796" cy="11080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500" b="1" dirty="0"/>
                <a:t>Mobilising civil society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B1B5D7-1413-484D-A8FA-92A62DCB1696}"/>
              </a:ext>
            </a:extLst>
          </p:cNvPr>
          <p:cNvGrpSpPr>
            <a:grpSpLocks/>
          </p:cNvGrpSpPr>
          <p:nvPr/>
        </p:nvGrpSpPr>
        <p:grpSpPr bwMode="auto">
          <a:xfrm>
            <a:off x="4890071" y="1878519"/>
            <a:ext cx="2032000" cy="1919287"/>
            <a:chOff x="9941960" y="3771756"/>
            <a:chExt cx="4063816" cy="3836932"/>
          </a:xfrm>
          <a:solidFill>
            <a:schemeClr val="accent3">
              <a:lumMod val="75000"/>
            </a:schemeClr>
          </a:solidFill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C7D8270-18A4-F44D-88C4-777990CAC689}"/>
                </a:ext>
              </a:extLst>
            </p:cNvPr>
            <p:cNvSpPr/>
            <p:nvPr/>
          </p:nvSpPr>
          <p:spPr>
            <a:xfrm>
              <a:off x="9941960" y="3771756"/>
              <a:ext cx="4063816" cy="38369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5200">
                <a:solidFill>
                  <a:srgbClr val="02549F"/>
                </a:solidFill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A5743B9-9801-B242-BD5F-584058B4094F}"/>
                </a:ext>
              </a:extLst>
            </p:cNvPr>
            <p:cNvSpPr txBox="1"/>
            <p:nvPr/>
          </p:nvSpPr>
          <p:spPr>
            <a:xfrm>
              <a:off x="10630905" y="5298277"/>
              <a:ext cx="2685928" cy="79987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 dirty="0">
                  <a:solidFill>
                    <a:srgbClr val="02549F"/>
                  </a:solidFill>
                </a:rPr>
                <a:t>Policies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A73B094-2ED4-F440-A481-81B3411BF4D3}"/>
              </a:ext>
            </a:extLst>
          </p:cNvPr>
          <p:cNvGrpSpPr>
            <a:grpSpLocks/>
          </p:cNvGrpSpPr>
          <p:nvPr/>
        </p:nvGrpSpPr>
        <p:grpSpPr bwMode="auto">
          <a:xfrm>
            <a:off x="6307983" y="2530007"/>
            <a:ext cx="2030413" cy="1919288"/>
            <a:chOff x="12739640" y="5164700"/>
            <a:chExt cx="4063816" cy="3836932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52925FB5-3AB8-984F-8D2D-8E63DC4F32A2}"/>
                </a:ext>
              </a:extLst>
            </p:cNvPr>
            <p:cNvSpPr/>
            <p:nvPr/>
          </p:nvSpPr>
          <p:spPr>
            <a:xfrm>
              <a:off x="12739640" y="5164700"/>
              <a:ext cx="4063816" cy="38369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5200">
                <a:solidFill>
                  <a:srgbClr val="02549F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6716A07-ECE1-024C-8430-A5219908B8BC}"/>
                </a:ext>
              </a:extLst>
            </p:cNvPr>
            <p:cNvSpPr txBox="1"/>
            <p:nvPr/>
          </p:nvSpPr>
          <p:spPr>
            <a:xfrm>
              <a:off x="13489494" y="6675355"/>
              <a:ext cx="2589531" cy="79987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rgbClr val="02549F"/>
                  </a:solidFill>
                </a:rPr>
                <a:t>Practices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2B2C667-B414-9A4E-B4D9-AFEA651015D2}"/>
              </a:ext>
            </a:extLst>
          </p:cNvPr>
          <p:cNvGrpSpPr>
            <a:grpSpLocks/>
          </p:cNvGrpSpPr>
          <p:nvPr/>
        </p:nvGrpSpPr>
        <p:grpSpPr bwMode="auto">
          <a:xfrm>
            <a:off x="3489895" y="2531775"/>
            <a:ext cx="2032000" cy="1917700"/>
            <a:chOff x="7141494" y="5090734"/>
            <a:chExt cx="4063816" cy="3836932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633373A4-7AA0-C74A-B62E-B209E60850EB}"/>
                </a:ext>
              </a:extLst>
            </p:cNvPr>
            <p:cNvSpPr/>
            <p:nvPr/>
          </p:nvSpPr>
          <p:spPr>
            <a:xfrm>
              <a:off x="7141494" y="5090734"/>
              <a:ext cx="4063816" cy="38369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5200">
                <a:solidFill>
                  <a:srgbClr val="02549F"/>
                </a:solidFill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53BA6FA-CC79-6F4D-9220-9611A4F3EDB6}"/>
                </a:ext>
              </a:extLst>
            </p:cNvPr>
            <p:cNvSpPr txBox="1"/>
            <p:nvPr/>
          </p:nvSpPr>
          <p:spPr>
            <a:xfrm>
              <a:off x="7620898" y="6316774"/>
              <a:ext cx="3120883" cy="141633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rgbClr val="02549F"/>
                  </a:solidFill>
                </a:rPr>
                <a:t>Structures and systems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57A963E-CED5-144A-9D84-970FD5714A58}"/>
              </a:ext>
            </a:extLst>
          </p:cNvPr>
          <p:cNvGrpSpPr>
            <a:grpSpLocks/>
          </p:cNvGrpSpPr>
          <p:nvPr/>
        </p:nvGrpSpPr>
        <p:grpSpPr bwMode="auto">
          <a:xfrm>
            <a:off x="4917057" y="3431887"/>
            <a:ext cx="2032000" cy="1919288"/>
            <a:chOff x="9994076" y="6893106"/>
            <a:chExt cx="4063816" cy="38369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09A3623-1FFE-E14D-8D47-E9A71CA0640C}"/>
                </a:ext>
              </a:extLst>
            </p:cNvPr>
            <p:cNvSpPr/>
            <p:nvPr/>
          </p:nvSpPr>
          <p:spPr>
            <a:xfrm>
              <a:off x="9994076" y="6893106"/>
              <a:ext cx="4063816" cy="38369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5200">
                <a:solidFill>
                  <a:srgbClr val="02549F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CA2157D-3252-F841-B96B-8E5CC20DE7A6}"/>
                </a:ext>
              </a:extLst>
            </p:cNvPr>
            <p:cNvSpPr txBox="1"/>
            <p:nvPr/>
          </p:nvSpPr>
          <p:spPr>
            <a:xfrm>
              <a:off x="10571902" y="7978493"/>
              <a:ext cx="2917692" cy="141516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2000" b="1">
                  <a:solidFill>
                    <a:srgbClr val="02549F"/>
                  </a:solidFill>
                </a:rPr>
                <a:t>Human resources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16EE93C-FED6-4D60-A682-6D79570CF4EA}"/>
              </a:ext>
            </a:extLst>
          </p:cNvPr>
          <p:cNvSpPr txBox="1"/>
          <p:nvPr/>
        </p:nvSpPr>
        <p:spPr bwMode="auto">
          <a:xfrm>
            <a:off x="1838895" y="2153678"/>
            <a:ext cx="16858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500" b="1" dirty="0"/>
              <a:t>Steering education systems</a:t>
            </a:r>
          </a:p>
        </p:txBody>
      </p:sp>
    </p:spTree>
    <p:extLst>
      <p:ext uri="{BB962C8B-B14F-4D97-AF65-F5344CB8AC3E}">
        <p14:creationId xmlns:p14="http://schemas.microsoft.com/office/powerpoint/2010/main" val="39544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BBBDE16-5BCF-B5A4-E4BA-5066DDEC1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" y="5656356"/>
            <a:ext cx="12192000" cy="1201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0"/>
            <a:ext cx="12192000" cy="21856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58190" y="230127"/>
            <a:ext cx="863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charset="0"/>
                <a:ea typeface="Montserrat Medium" charset="0"/>
                <a:cs typeface="Montserrat Medium" charset="0"/>
              </a:rPr>
              <a:t>Nothing about teachers without teachers!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AF0DB4-1DA9-BAFC-E18C-589D935B52FF}"/>
              </a:ext>
            </a:extLst>
          </p:cNvPr>
          <p:cNvSpPr txBox="1"/>
          <p:nvPr/>
        </p:nvSpPr>
        <p:spPr>
          <a:xfrm>
            <a:off x="9130952" y="5140004"/>
            <a:ext cx="15140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Søren Kierkegaard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CBC20D-72C7-57C5-9854-04923CB17623}"/>
              </a:ext>
            </a:extLst>
          </p:cNvPr>
          <p:cNvSpPr txBox="1"/>
          <p:nvPr/>
        </p:nvSpPr>
        <p:spPr>
          <a:xfrm>
            <a:off x="289851" y="1903324"/>
            <a:ext cx="6363198" cy="2858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ZA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“Teachers are central to nurturing every country’s greatest resource: the minds of its people. Yet today, we face a dramatic shortage of teachers worldwide, and millions of teachers who lack the support, skills and continuing training they need to meet the demands of rapidly changing education systems.”</a:t>
            </a:r>
            <a:endParaRPr lang="fr-FR" sz="2800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499F8A4-7BC6-FD62-5A8F-1089A64B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968" y="1986315"/>
            <a:ext cx="5012724" cy="29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i="1" dirty="0"/>
              <a:t>"If I want to succeed in guiding someone towards a specific goal, I have to look for them where they are and start there, right there. Anyone who doesn't know how to do that is deceiving himself when he thinks he can help </a:t>
            </a:r>
            <a:r>
              <a:rPr lang="fr-FR" altLang="fr-FR" sz="2800" i="1" dirty="0" err="1"/>
              <a:t>others</a:t>
            </a:r>
            <a:r>
              <a:rPr lang="fr-FR" altLang="fr-FR" sz="2800" i="1" dirty="0"/>
              <a:t>.</a:t>
            </a:r>
            <a:r>
              <a:rPr lang="en-ZA" sz="2800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”</a:t>
            </a:r>
            <a:endParaRPr lang="fr-FR" altLang="fr-FR" sz="2800" i="1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800" dirty="0"/>
              <a:t>					</a:t>
            </a:r>
            <a:endParaRPr lang="fr-FR" alt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62D581-DA2E-C1F7-5EBD-45CDB0B5BE16}"/>
              </a:ext>
            </a:extLst>
          </p:cNvPr>
          <p:cNvSpPr txBox="1"/>
          <p:nvPr/>
        </p:nvSpPr>
        <p:spPr>
          <a:xfrm>
            <a:off x="2561033" y="5080906"/>
            <a:ext cx="15140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/>
                <a:ea typeface="ＭＳ Ｐゴシック" panose="020B0600070205080204" pitchFamily="34" charset="-128"/>
              </a:rPr>
              <a:t>António Guterres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FC976-5D7F-8BE1-4FDD-9E9084088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FFA1B32-9588-2F92-592F-AEA327788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2E660AF-749B-5CC0-BEF2-A563795F9731}"/>
              </a:ext>
            </a:extLst>
          </p:cNvPr>
          <p:cNvSpPr txBox="1"/>
          <p:nvPr/>
        </p:nvSpPr>
        <p:spPr>
          <a:xfrm>
            <a:off x="2459273" y="625717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89679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Professions particularly exposed to social and environmental change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E3C03A6-F1BE-3FB0-70E7-774C260A22C3}"/>
              </a:ext>
            </a:extLst>
          </p:cNvPr>
          <p:cNvSpPr txBox="1"/>
          <p:nvPr/>
        </p:nvSpPr>
        <p:spPr>
          <a:xfrm>
            <a:off x="318595" y="1932993"/>
            <a:ext cx="7490875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Teachers have higher-than-average qualifications and a good life expectancy.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u="sng" dirty="0">
                <a:latin typeface="Montserrat Medium" charset="0"/>
              </a:rPr>
              <a:t>However, </a:t>
            </a:r>
            <a:r>
              <a:rPr lang="fr-FR" sz="2800" dirty="0">
                <a:latin typeface="Montserrat Medium" charset="0"/>
              </a:rPr>
              <a:t>fewer than one in </a:t>
            </a:r>
            <a:r>
              <a:rPr lang="fr-FR" sz="2800" dirty="0" err="1">
                <a:latin typeface="Montserrat Medium" charset="0"/>
              </a:rPr>
              <a:t>two</a:t>
            </a:r>
            <a:r>
              <a:rPr lang="fr-FR" sz="2800" dirty="0">
                <a:latin typeface="Montserrat Medium" charset="0"/>
              </a:rPr>
              <a:t> personnel 'agree' or 'strongly agree' with the statement 'on the whole, I am satisfied with my job'.</a:t>
            </a:r>
          </a:p>
          <a:p>
            <a:pPr lvl="0"/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6514B06-6A1F-B34A-277A-BBF2209F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4" y="1881839"/>
            <a:ext cx="3745340" cy="391873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79D338D-AFA6-F28D-778A-B32CDDFC7A92}"/>
              </a:ext>
            </a:extLst>
          </p:cNvPr>
          <p:cNvSpPr txBox="1"/>
          <p:nvPr/>
        </p:nvSpPr>
        <p:spPr>
          <a:xfrm>
            <a:off x="9156990" y="5717473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INSEE 2022</a:t>
            </a:r>
          </a:p>
        </p:txBody>
      </p:sp>
    </p:spTree>
    <p:extLst>
      <p:ext uri="{BB962C8B-B14F-4D97-AF65-F5344CB8AC3E}">
        <p14:creationId xmlns:p14="http://schemas.microsoft.com/office/powerpoint/2010/main" val="143909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914"/>
            <a:ext cx="12192000" cy="68569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530597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What do we know about the health and well-being of </a:t>
            </a:r>
            <a:r>
              <a:rPr lang="fr-FR" sz="2400" dirty="0" err="1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education</a:t>
            </a:r>
            <a:r>
              <a:rPr lang="fr-FR" sz="2400" dirty="0">
                <a:solidFill>
                  <a:srgbClr val="373BDF"/>
                </a:solidFill>
                <a:latin typeface="Montserrat Medium" charset="0"/>
                <a:ea typeface="Montserrat Medium" charset="0"/>
                <a:cs typeface="Montserrat Medium" charset="0"/>
              </a:rPr>
              <a:t> personnel worldwide? </a:t>
            </a:r>
          </a:p>
          <a:p>
            <a:pPr algn="ctr"/>
            <a:endParaRPr lang="fr-FR" dirty="0">
              <a:solidFill>
                <a:srgbClr val="373BDF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/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There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is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no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well-being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without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 </a:t>
            </a:r>
            <a:r>
              <a:rPr lang="fr-FR" sz="2000" b="1" i="1" dirty="0" err="1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well-doing</a:t>
            </a:r>
            <a:r>
              <a:rPr lang="fr-FR" sz="2000" b="1" i="1" dirty="0">
                <a:solidFill>
                  <a:schemeClr val="accent1"/>
                </a:solidFill>
                <a:latin typeface="Montserrat Medium" charset="0"/>
                <a:ea typeface="Montserrat Medium" charset="0"/>
                <a:cs typeface="Montserrat Medium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82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Professions particularly exposed to social and environmental change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F3EB52-1C69-2AA0-0A1A-9E8593BFDBF7}"/>
              </a:ext>
            </a:extLst>
          </p:cNvPr>
          <p:cNvSpPr txBox="1"/>
          <p:nvPr/>
        </p:nvSpPr>
        <p:spPr>
          <a:xfrm>
            <a:off x="319677" y="1763096"/>
            <a:ext cx="89726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A </a:t>
            </a:r>
            <a:r>
              <a:rPr lang="fr-FR" sz="2800" dirty="0" err="1">
                <a:latin typeface="Montserrat Medium" charset="0"/>
              </a:rPr>
              <a:t>worrying state of </a:t>
            </a:r>
            <a:r>
              <a:rPr lang="fr-FR" sz="2800" dirty="0">
                <a:latin typeface="Montserrat Medium" charset="0"/>
              </a:rPr>
              <a:t>psychological health (anxiety, </a:t>
            </a:r>
            <a:r>
              <a:rPr lang="fr-FR" sz="2800" dirty="0" err="1">
                <a:latin typeface="Montserrat Medium" charset="0"/>
              </a:rPr>
              <a:t>depression</a:t>
            </a:r>
            <a:r>
              <a:rPr lang="fr-FR" sz="2800" dirty="0">
                <a:latin typeface="Montserrat Medium" charset="0"/>
              </a:rPr>
              <a:t>, </a:t>
            </a:r>
            <a:r>
              <a:rPr lang="fr-FR" sz="2800" dirty="0" err="1">
                <a:latin typeface="Montserrat Medium" charset="0"/>
              </a:rPr>
              <a:t>despair</a:t>
            </a:r>
            <a:r>
              <a:rPr lang="fr-FR" sz="2800" dirty="0">
                <a:latin typeface="Montserrat Medium" charset="0"/>
              </a:rPr>
              <a:t>, </a:t>
            </a:r>
            <a:r>
              <a:rPr lang="fr-FR" sz="2800" dirty="0" err="1">
                <a:latin typeface="Montserrat Medium" charset="0"/>
              </a:rPr>
              <a:t>burn </a:t>
            </a:r>
            <a:r>
              <a:rPr lang="fr-FR" sz="2800" dirty="0">
                <a:latin typeface="Montserrat Medium" charset="0"/>
              </a:rPr>
              <a:t>out, etc.)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B4415E1-1376-6B33-3852-4AF48B055843}"/>
              </a:ext>
            </a:extLst>
          </p:cNvPr>
          <p:cNvSpPr txBox="1"/>
          <p:nvPr/>
        </p:nvSpPr>
        <p:spPr>
          <a:xfrm>
            <a:off x="1387958" y="3745412"/>
            <a:ext cx="6583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A difficult personal/professional life balance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879F180-8166-B3A4-FFC4-8ACD54CDB76F}"/>
              </a:ext>
            </a:extLst>
          </p:cNvPr>
          <p:cNvSpPr txBox="1"/>
          <p:nvPr/>
        </p:nvSpPr>
        <p:spPr>
          <a:xfrm>
            <a:off x="755593" y="2968536"/>
            <a:ext cx="9996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Exposure to violence (physical or moral / online)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6B8F371-8C84-194D-EE74-CE300CCDC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55" y="4204461"/>
            <a:ext cx="4094160" cy="1271934"/>
          </a:xfrm>
          <a:prstGeom prst="rect">
            <a:avLst/>
          </a:prstGeom>
          <a:effectLst>
            <a:softEdge rad="239473"/>
          </a:effec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6370DBAE-B300-386A-86F7-16A24994C428}"/>
              </a:ext>
            </a:extLst>
          </p:cNvPr>
          <p:cNvSpPr txBox="1"/>
          <p:nvPr/>
        </p:nvSpPr>
        <p:spPr>
          <a:xfrm>
            <a:off x="8499468" y="5511809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I-BEST 2023, </a:t>
            </a:r>
            <a:r>
              <a:rPr lang="fr-FR" dirty="0" err="1"/>
              <a:t>Tsai </a:t>
            </a:r>
            <a:r>
              <a:rPr lang="fr-FR" dirty="0"/>
              <a:t>et al. 2023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39BD22E-F4F4-BE88-E5CD-16A73B2A90C7}"/>
              </a:ext>
            </a:extLst>
          </p:cNvPr>
          <p:cNvSpPr txBox="1"/>
          <p:nvPr/>
        </p:nvSpPr>
        <p:spPr>
          <a:xfrm>
            <a:off x="2106340" y="4879480"/>
            <a:ext cx="5146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latin typeface="Montserrat Medium" charset="0"/>
              </a:rPr>
              <a:t>Voice disorders</a:t>
            </a:r>
          </a:p>
        </p:txBody>
      </p:sp>
    </p:spTree>
    <p:extLst>
      <p:ext uri="{BB962C8B-B14F-4D97-AF65-F5344CB8AC3E}">
        <p14:creationId xmlns:p14="http://schemas.microsoft.com/office/powerpoint/2010/main" val="41973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7853E6C-BEA3-6CD9-0909-8AC4ED8F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6" y="420871"/>
            <a:ext cx="10282767" cy="6016258"/>
          </a:xfrm>
          <a:prstGeom prst="rect">
            <a:avLst/>
          </a:prstGeom>
        </p:spPr>
      </p:pic>
      <p:sp>
        <p:nvSpPr>
          <p:cNvPr id="2" name="ZoneTexte 5">
            <a:extLst>
              <a:ext uri="{FF2B5EF4-FFF2-40B4-BE49-F238E27FC236}">
                <a16:creationId xmlns:a16="http://schemas.microsoft.com/office/drawing/2014/main" id="{5643A9FD-F357-CB46-7F6D-A084F6527FC5}"/>
              </a:ext>
            </a:extLst>
          </p:cNvPr>
          <p:cNvSpPr txBox="1"/>
          <p:nvPr/>
        </p:nvSpPr>
        <p:spPr>
          <a:xfrm>
            <a:off x="10645772" y="6581001"/>
            <a:ext cx="1369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Sawyer et al., 2018</a:t>
            </a:r>
          </a:p>
        </p:txBody>
      </p:sp>
    </p:spTree>
    <p:extLst>
      <p:ext uri="{BB962C8B-B14F-4D97-AF65-F5344CB8AC3E}">
        <p14:creationId xmlns:p14="http://schemas.microsoft.com/office/powerpoint/2010/main" val="42565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 Bille Bleue">
            <a:extLst>
              <a:ext uri="{FF2B5EF4-FFF2-40B4-BE49-F238E27FC236}">
                <a16:creationId xmlns:a16="http://schemas.microsoft.com/office/drawing/2014/main" id="{127D88D4-E136-59B7-AB3C-8B3F81ED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68" y="2848304"/>
            <a:ext cx="825062" cy="82506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a Bille Bleue">
            <a:extLst>
              <a:ext uri="{FF2B5EF4-FFF2-40B4-BE49-F238E27FC236}">
                <a16:creationId xmlns:a16="http://schemas.microsoft.com/office/drawing/2014/main" id="{5EB2C9E7-1885-1407-5D4A-2DECE49C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85" y="0"/>
            <a:ext cx="6749829" cy="6749829"/>
          </a:xfrm>
          <a:prstGeom prst="rect">
            <a:avLst/>
          </a:prstGeom>
          <a:noFill/>
          <a:effectLst>
            <a:softEdge rad="23174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C3AC39-4247-9123-B6B1-4498861AC612}"/>
              </a:ext>
            </a:extLst>
          </p:cNvPr>
          <p:cNvSpPr txBox="1"/>
          <p:nvPr/>
        </p:nvSpPr>
        <p:spPr>
          <a:xfrm>
            <a:off x="11025516" y="6380497"/>
            <a:ext cx="100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© NASA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0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texte, graphique vectoriel&#10;&#10;Description générée automatiquement">
            <a:extLst>
              <a:ext uri="{FF2B5EF4-FFF2-40B4-BE49-F238E27FC236}">
                <a16:creationId xmlns:a16="http://schemas.microsoft.com/office/drawing/2014/main" id="{E0916C43-978B-026E-BECA-FAC9F58C7F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535" y="2035215"/>
            <a:ext cx="3441173" cy="34411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2828709-3177-7A46-8B64-9DF5F48E8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4541"/>
            <a:ext cx="12201317" cy="218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47C107-1190-F12F-4504-0BAF1371F167}"/>
              </a:ext>
            </a:extLst>
          </p:cNvPr>
          <p:cNvSpPr txBox="1"/>
          <p:nvPr/>
        </p:nvSpPr>
        <p:spPr>
          <a:xfrm>
            <a:off x="730292" y="1832353"/>
            <a:ext cx="101450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mega-trends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Ecological </a:t>
            </a:r>
            <a:r>
              <a:rPr lang="en-GB" sz="2400" dirty="0">
                <a:latin typeface="Montserrat Medium" charset="0"/>
              </a:rPr>
              <a:t>transition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Technological </a:t>
            </a:r>
            <a:r>
              <a:rPr lang="en-GB" sz="2400" dirty="0">
                <a:latin typeface="Montserrat Medium" charset="0"/>
              </a:rPr>
              <a:t>transition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latin typeface="Montserrat Medium" charset="0"/>
              </a:rPr>
              <a:t>Demographic </a:t>
            </a:r>
            <a:r>
              <a:rPr lang="en-GB" sz="2400" dirty="0">
                <a:latin typeface="Montserrat Medium" charset="0"/>
              </a:rPr>
              <a:t>transition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latin typeface="Montserrat Medium" charset="0"/>
              </a:rPr>
              <a:t>Epidemiological </a:t>
            </a:r>
            <a:r>
              <a:rPr lang="en-GB" sz="2400" dirty="0">
                <a:latin typeface="Montserrat Medium" charset="0"/>
              </a:rPr>
              <a:t>transition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Montserrat Medium" charset="0"/>
              </a:rPr>
              <a:t>Urbanisation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Nutritional </a:t>
            </a:r>
            <a:r>
              <a:rPr lang="en-GB" sz="2400" dirty="0">
                <a:latin typeface="Montserrat Medium" charset="0"/>
              </a:rPr>
              <a:t>transition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Globalisation </a:t>
            </a:r>
            <a:r>
              <a:rPr lang="en-GB" sz="2400" dirty="0">
                <a:latin typeface="Montserrat Medium" charset="0"/>
              </a:rPr>
              <a:t>of </a:t>
            </a:r>
            <a:r>
              <a:rPr lang="en-GB" sz="2400" dirty="0" err="1">
                <a:latin typeface="Montserrat Medium" charset="0"/>
              </a:rPr>
              <a:t>commercial interests</a:t>
            </a:r>
            <a:endParaRPr lang="en-GB" sz="2400" dirty="0">
              <a:latin typeface="Montserrat Medium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latin typeface="Montserrat Medium" charset="0"/>
              </a:rPr>
              <a:t>Conflicts </a:t>
            </a:r>
            <a:r>
              <a:rPr lang="en-GB" sz="2400" dirty="0">
                <a:latin typeface="Montserrat Medium" charset="0"/>
              </a:rPr>
              <a:t>and </a:t>
            </a:r>
            <a:r>
              <a:rPr lang="en-GB" sz="2400" dirty="0" err="1">
                <a:latin typeface="Montserrat Medium" charset="0"/>
              </a:rPr>
              <a:t>wars</a:t>
            </a:r>
            <a:endParaRPr lang="en-GB" sz="2400" dirty="0">
              <a:latin typeface="Montserrat Medium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latin typeface="Montserrat Medium" charset="0"/>
              </a:rPr>
              <a:t>...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9DE6B5-2742-5CE5-BABE-EA24D3FEE47F}"/>
              </a:ext>
            </a:extLst>
          </p:cNvPr>
          <p:cNvSpPr txBox="1"/>
          <p:nvPr/>
        </p:nvSpPr>
        <p:spPr>
          <a:xfrm>
            <a:off x="3031786" y="177238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Professions particularly exposed to social and environmental change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D033ED8-CD09-86E1-4B22-75A613512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CCEC1D1-86F9-2433-7EAE-6D8773580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B2460D3-A192-DBC7-5EC3-28DE56E91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2530D2B-B5FE-30C2-D60E-E7A4F938BE7D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72F3B6-A7E0-813A-32E6-B65E5437E2E0}"/>
              </a:ext>
            </a:extLst>
          </p:cNvPr>
          <p:cNvSpPr txBox="1"/>
          <p:nvPr/>
        </p:nvSpPr>
        <p:spPr>
          <a:xfrm>
            <a:off x="8363544" y="56406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Klein 2022</a:t>
            </a:r>
          </a:p>
        </p:txBody>
      </p:sp>
    </p:spTree>
    <p:extLst>
      <p:ext uri="{BB962C8B-B14F-4D97-AF65-F5344CB8AC3E}">
        <p14:creationId xmlns:p14="http://schemas.microsoft.com/office/powerpoint/2010/main" val="28934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44142" y="311150"/>
            <a:ext cx="925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Professions particularly exposed to social and environmental change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6EDDB-3866-5BAE-C147-E77868B92DB7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B26D5E-0B36-24AC-3929-550EC06FEAD7}"/>
              </a:ext>
            </a:extLst>
          </p:cNvPr>
          <p:cNvSpPr txBox="1"/>
          <p:nvPr/>
        </p:nvSpPr>
        <p:spPr>
          <a:xfrm>
            <a:off x="-210065" y="2593659"/>
            <a:ext cx="75499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Montserrat Medium" charset="0"/>
              </a:rPr>
              <a:t>Major social developments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Montserrat Medium" charset="0"/>
              </a:rPr>
              <a:t>Education policies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Montserrat Medium" charset="0"/>
              </a:rPr>
              <a:t>Human resources management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Montserrat Medium" charset="0"/>
              </a:rPr>
              <a:t>Plant management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fr-FR" sz="2800" dirty="0">
                <a:latin typeface="Montserrat Medium" charset="0"/>
              </a:rPr>
              <a:t>Recruitment, training and support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E96CC046-5865-421A-C668-C646D3527B72}"/>
              </a:ext>
            </a:extLst>
          </p:cNvPr>
          <p:cNvSpPr/>
          <p:nvPr/>
        </p:nvSpPr>
        <p:spPr>
          <a:xfrm>
            <a:off x="7142205" y="2496065"/>
            <a:ext cx="729049" cy="25331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CE5579-4491-3908-6E9E-F0823491E07A}"/>
              </a:ext>
            </a:extLst>
          </p:cNvPr>
          <p:cNvSpPr txBox="1"/>
          <p:nvPr/>
        </p:nvSpPr>
        <p:spPr>
          <a:xfrm>
            <a:off x="8130747" y="3070134"/>
            <a:ext cx="3645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ontserrat Medium" charset="0"/>
              </a:rPr>
              <a:t>Health and </a:t>
            </a:r>
            <a:r>
              <a:rPr lang="fr-FR" sz="2800" dirty="0" err="1">
                <a:latin typeface="Montserrat Medium" charset="0"/>
              </a:rPr>
              <a:t>well-being</a:t>
            </a:r>
            <a:r>
              <a:rPr lang="fr-FR" sz="2800" dirty="0">
                <a:latin typeface="Montserrat Medium" charset="0"/>
              </a:rPr>
              <a:t> of education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07644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20811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75969" y="411829"/>
            <a:ext cx="82295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200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Five ideas to share</a:t>
            </a:r>
            <a:endParaRPr lang="fr-FR" sz="5200" dirty="0"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6356"/>
            <a:ext cx="12192000" cy="12016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55" y="3912435"/>
            <a:ext cx="1311411" cy="1743921"/>
          </a:xfrm>
          <a:prstGeom prst="rect">
            <a:avLst/>
          </a:prstGeom>
        </p:spPr>
      </p:pic>
      <p:grpSp>
        <p:nvGrpSpPr>
          <p:cNvPr id="32" name="Grouper 31"/>
          <p:cNvGrpSpPr/>
          <p:nvPr/>
        </p:nvGrpSpPr>
        <p:grpSpPr>
          <a:xfrm>
            <a:off x="5403095" y="2067945"/>
            <a:ext cx="2043366" cy="2043366"/>
            <a:chOff x="5403095" y="2067945"/>
            <a:chExt cx="2043366" cy="204336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03095" y="2067945"/>
              <a:ext cx="2043366" cy="2043366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91" y="2426033"/>
              <a:ext cx="1212691" cy="1283757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2060983" y="22353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Professions that are particularly exposed to social and environmental change.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31887" y="342896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Where are the 69 million missing education professionals?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86056" y="4899779"/>
            <a:ext cx="3087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What contributes to the health and well-being of education professionals?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012815" y="2566408"/>
            <a:ext cx="286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There can be no well-being without doing well!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5624" y="4590385"/>
            <a:ext cx="3519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 Medium" charset="0"/>
                <a:ea typeface="Montserrat Medium" charset="0"/>
                <a:cs typeface="Montserrat Medium" charset="0"/>
              </a:rPr>
              <a:t>Taking action for the health and well-being of education professionals: an investment!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69" y="1999661"/>
            <a:ext cx="650293" cy="108446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8" y="3210902"/>
            <a:ext cx="730764" cy="1043685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01" y="4669398"/>
            <a:ext cx="852135" cy="106423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57" y="2332542"/>
            <a:ext cx="852134" cy="106423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79" y="4111311"/>
            <a:ext cx="745148" cy="106423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4" y="6107633"/>
            <a:ext cx="849956" cy="630826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9" y="5945874"/>
            <a:ext cx="650714" cy="8551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A3DE70-86D7-B59B-6578-267A6B0371F0}"/>
              </a:ext>
            </a:extLst>
          </p:cNvPr>
          <p:cNvSpPr txBox="1"/>
          <p:nvPr/>
        </p:nvSpPr>
        <p:spPr>
          <a:xfrm>
            <a:off x="2201457" y="6290518"/>
            <a:ext cx="100373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What do we know about the health and well-being of </a:t>
            </a:r>
            <a:r>
              <a:rPr lang="fr-FR" sz="1600" dirty="0" err="1">
                <a:solidFill>
                  <a:schemeClr val="bg1"/>
                </a:solidFill>
                <a:latin typeface="Montserrat Medium" charset="0"/>
              </a:rPr>
              <a:t>education</a:t>
            </a:r>
            <a:r>
              <a:rPr lang="fr-FR" sz="1600" dirty="0">
                <a:solidFill>
                  <a:schemeClr val="bg1"/>
                </a:solidFill>
                <a:latin typeface="Montserrat Medium" charset="0"/>
              </a:rPr>
              <a:t> personnel worldwide? </a:t>
            </a:r>
          </a:p>
        </p:txBody>
      </p:sp>
    </p:spTree>
    <p:extLst>
      <p:ext uri="{BB962C8B-B14F-4D97-AF65-F5344CB8AC3E}">
        <p14:creationId xmlns:p14="http://schemas.microsoft.com/office/powerpoint/2010/main" val="1829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14960</TotalTime>
  <Words>1768</Words>
  <Application>Microsoft Office PowerPoint</Application>
  <PresentationFormat>Breedbeeld</PresentationFormat>
  <Paragraphs>177</Paragraphs>
  <Slides>30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Helvetica</vt:lpstr>
      <vt:lpstr>Helvetica Neue</vt:lpstr>
      <vt:lpstr>Montserrat</vt:lpstr>
      <vt:lpstr>Montserrat Medium</vt:lpstr>
      <vt:lpstr>Montserrat SemiBold</vt:lpstr>
      <vt:lpstr>OpenSans</vt:lpstr>
      <vt:lpstr>Wingdings</vt:lpstr>
      <vt:lpstr>Thème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Cost-effectiveness and return on investment of health promotion programmes in schools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Health in Latin America: Intersectoral NCD Prevention and Management Strategies for educational continuity and management of NCDs during the COVID-19 pandemic </dc:title>
  <dc:creator>Didier JOURDAN</dc:creator>
  <cp:keywords>, docId:9DBB8C2880187E3FED935950DCBFDC1F</cp:keywords>
  <cp:lastModifiedBy>Silvia de Ruiter</cp:lastModifiedBy>
  <cp:revision>446</cp:revision>
  <cp:lastPrinted>2020-12-15T15:09:27Z</cp:lastPrinted>
  <dcterms:created xsi:type="dcterms:W3CDTF">2020-12-14T15:22:54Z</dcterms:created>
  <dcterms:modified xsi:type="dcterms:W3CDTF">2024-08-29T14:20:35Z</dcterms:modified>
</cp:coreProperties>
</file>